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0" r:id="rId1"/>
    <p:sldMasterId id="2147484504" r:id="rId2"/>
    <p:sldMasterId id="2147484510" r:id="rId3"/>
  </p:sldMasterIdLst>
  <p:notesMasterIdLst>
    <p:notesMasterId r:id="rId208"/>
  </p:notesMasterIdLst>
  <p:handoutMasterIdLst>
    <p:handoutMasterId r:id="rId209"/>
  </p:handoutMasterIdLst>
  <p:sldIdLst>
    <p:sldId id="467" r:id="rId4"/>
    <p:sldId id="327" r:id="rId5"/>
    <p:sldId id="328" r:id="rId6"/>
    <p:sldId id="466" r:id="rId7"/>
    <p:sldId id="259" r:id="rId8"/>
    <p:sldId id="262" r:id="rId9"/>
    <p:sldId id="265" r:id="rId10"/>
    <p:sldId id="263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  <p:sldId id="403" r:id="rId145"/>
    <p:sldId id="404" r:id="rId146"/>
    <p:sldId id="405" r:id="rId147"/>
    <p:sldId id="406" r:id="rId148"/>
    <p:sldId id="407" r:id="rId149"/>
    <p:sldId id="408" r:id="rId150"/>
    <p:sldId id="409" r:id="rId151"/>
    <p:sldId id="410" r:id="rId152"/>
    <p:sldId id="411" r:id="rId153"/>
    <p:sldId id="412" r:id="rId154"/>
    <p:sldId id="413" r:id="rId155"/>
    <p:sldId id="414" r:id="rId156"/>
    <p:sldId id="415" r:id="rId157"/>
    <p:sldId id="416" r:id="rId158"/>
    <p:sldId id="417" r:id="rId159"/>
    <p:sldId id="418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  <p:sldId id="428" r:id="rId170"/>
    <p:sldId id="429" r:id="rId171"/>
    <p:sldId id="430" r:id="rId172"/>
    <p:sldId id="431" r:id="rId173"/>
    <p:sldId id="432" r:id="rId174"/>
    <p:sldId id="433" r:id="rId175"/>
    <p:sldId id="434" r:id="rId176"/>
    <p:sldId id="435" r:id="rId177"/>
    <p:sldId id="436" r:id="rId178"/>
    <p:sldId id="437" r:id="rId179"/>
    <p:sldId id="438" r:id="rId180"/>
    <p:sldId id="439" r:id="rId181"/>
    <p:sldId id="440" r:id="rId182"/>
    <p:sldId id="441" r:id="rId183"/>
    <p:sldId id="442" r:id="rId184"/>
    <p:sldId id="443" r:id="rId185"/>
    <p:sldId id="444" r:id="rId186"/>
    <p:sldId id="445" r:id="rId187"/>
    <p:sldId id="446" r:id="rId188"/>
    <p:sldId id="447" r:id="rId189"/>
    <p:sldId id="448" r:id="rId190"/>
    <p:sldId id="449" r:id="rId191"/>
    <p:sldId id="450" r:id="rId192"/>
    <p:sldId id="451" r:id="rId193"/>
    <p:sldId id="452" r:id="rId194"/>
    <p:sldId id="453" r:id="rId195"/>
    <p:sldId id="454" r:id="rId196"/>
    <p:sldId id="455" r:id="rId197"/>
    <p:sldId id="456" r:id="rId198"/>
    <p:sldId id="457" r:id="rId199"/>
    <p:sldId id="458" r:id="rId200"/>
    <p:sldId id="459" r:id="rId201"/>
    <p:sldId id="460" r:id="rId202"/>
    <p:sldId id="461" r:id="rId203"/>
    <p:sldId id="462" r:id="rId204"/>
    <p:sldId id="463" r:id="rId205"/>
    <p:sldId id="464" r:id="rId206"/>
    <p:sldId id="465" r:id="rId20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Table_of_Contents" id="{185440DE-34CB-4DAA-98CA-315E9D1F135C}">
          <p14:sldIdLst>
            <p14:sldId id="467"/>
            <p14:sldId id="327"/>
            <p14:sldId id="328"/>
            <p14:sldId id="466"/>
          </p14:sldIdLst>
        </p14:section>
        <p14:section name="00_Administration" id="{07C064F6-6C7B-40E9-9ED2-02F9D34BD540}">
          <p14:sldIdLst>
            <p14:sldId id="259"/>
            <p14:sldId id="262"/>
            <p14:sldId id="265"/>
            <p14:sldId id="263"/>
          </p14:sldIdLst>
        </p14:section>
        <p14:section name="01_Overview" id="{5866A66C-3DFE-40D3-A874-A2D3A2D66CC8}">
          <p14:sldIdLst>
            <p14:sldId id="266"/>
            <p14:sldId id="268"/>
            <p14:sldId id="269"/>
            <p14:sldId id="270"/>
            <p14:sldId id="271"/>
            <p14:sldId id="272"/>
            <p14:sldId id="273"/>
            <p14:sldId id="274"/>
          </p14:sldIdLst>
        </p14:section>
        <p14:section name="02_Navigation" id="{A8ED9C81-8AC0-45F0-99E0-6FA248C640E0}">
          <p14:sldIdLst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</p14:sldIdLst>
        </p14:section>
        <p14:section name="03_EnteringData" id="{77BFE34B-BB41-4C6B-878F-A82E5A15BF81}">
          <p14:sldIdLst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</p14:sldIdLst>
        </p14:section>
        <p14:section name="04_Format" id="{1161E202-0CC2-4BB5-9824-90D710F86149}">
          <p14:sldIdLst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</p14:sldIdLst>
        </p14:section>
        <p14:section name="05_Formulas" id="{EA0D51AA-24AF-4D16-94C3-CB6F1B1221A5}">
          <p14:sldIdLst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</p14:sldIdLst>
        </p14:section>
        <p14:section name="06_Absolute" id="{0D7943D6-F7B6-4433-B721-5680B0173CDE}">
          <p14:sldIdLst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</p14:sldIdLst>
        </p14:section>
        <p14:section name="07_Rows_Columns" id="{09C6191C-EE86-40A6-A127-30C50FEB496E}">
          <p14:sldIdLst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</p14:sldIdLst>
        </p14:section>
        <p14:section name="08_AutoFill" id="{7A0E52CA-CA93-44AA-A1B8-EAB97DE0C6C6}">
          <p14:sldIdLst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</p14:sldIdLst>
        </p14:section>
        <p14:section name="09_PasteSpecial" id="{212BEF07-0762-48B3-A0A1-AB5B19A294F6}">
          <p14:sldIdLst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</p14:sldIdLst>
        </p14:section>
        <p14:section name="10_Charting" id="{F1448058-0D86-459E-AFDA-9DE0ED56634C}">
          <p14:sldIdLst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</p14:sldIdLst>
        </p14:section>
        <p14:section name="11_Printing" id="{B7A44EC1-C5B3-455C-8938-75724DE38BE6}">
          <p14:sldIdLst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</p14:sldIdLst>
        </p14:section>
        <p14:section name="12_BackstageView" id="{8FD9B141-F4AC-4271-AC4E-3089E0C494B8}">
          <p14:sldIdLst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</p14:sldIdLst>
        </p14:section>
        <p14:section name="13_Resources" id="{6E0F47B6-3107-4F0C-88D7-3AD2F1533E12}">
          <p14:sldIdLst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102" autoAdjust="0"/>
    <p:restoredTop sz="92982" autoAdjust="0"/>
  </p:normalViewPr>
  <p:slideViewPr>
    <p:cSldViewPr>
      <p:cViewPr varScale="1">
        <p:scale>
          <a:sx n="48" d="100"/>
          <a:sy n="48" d="100"/>
        </p:scale>
        <p:origin x="-90" y="-486"/>
      </p:cViewPr>
      <p:guideLst>
        <p:guide orient="horz" pos="2160"/>
        <p:guide pos="26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74"/>
    </p:cViewPr>
  </p:sorterViewPr>
  <p:notesViewPr>
    <p:cSldViewPr>
      <p:cViewPr varScale="1">
        <p:scale>
          <a:sx n="57" d="100"/>
          <a:sy n="57" d="100"/>
        </p:scale>
        <p:origin x="-1788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59" Type="http://schemas.openxmlformats.org/officeDocument/2006/relationships/slide" Target="slides/slide156.xml"/><Relationship Id="rId170" Type="http://schemas.openxmlformats.org/officeDocument/2006/relationships/slide" Target="slides/slide167.xml"/><Relationship Id="rId191" Type="http://schemas.openxmlformats.org/officeDocument/2006/relationships/slide" Target="slides/slide188.xml"/><Relationship Id="rId205" Type="http://schemas.openxmlformats.org/officeDocument/2006/relationships/slide" Target="slides/slide202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slide" Target="slides/slide178.xml"/><Relationship Id="rId186" Type="http://schemas.openxmlformats.org/officeDocument/2006/relationships/slide" Target="slides/slide183.xml"/><Relationship Id="rId211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92" Type="http://schemas.openxmlformats.org/officeDocument/2006/relationships/slide" Target="slides/slide189.xml"/><Relationship Id="rId197" Type="http://schemas.openxmlformats.org/officeDocument/2006/relationships/slide" Target="slides/slide194.xml"/><Relationship Id="rId206" Type="http://schemas.openxmlformats.org/officeDocument/2006/relationships/slide" Target="slides/slide203.xml"/><Relationship Id="rId201" Type="http://schemas.openxmlformats.org/officeDocument/2006/relationships/slide" Target="slides/slide198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slide" Target="slides/slide179.xml"/><Relationship Id="rId187" Type="http://schemas.openxmlformats.org/officeDocument/2006/relationships/slide" Target="slides/slide18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12" Type="http://schemas.openxmlformats.org/officeDocument/2006/relationships/theme" Target="theme/theme1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198" Type="http://schemas.openxmlformats.org/officeDocument/2006/relationships/slide" Target="slides/slide195.xml"/><Relationship Id="rId172" Type="http://schemas.openxmlformats.org/officeDocument/2006/relationships/slide" Target="slides/slide169.xml"/><Relationship Id="rId193" Type="http://schemas.openxmlformats.org/officeDocument/2006/relationships/slide" Target="slides/slide190.xml"/><Relationship Id="rId202" Type="http://schemas.openxmlformats.org/officeDocument/2006/relationships/slide" Target="slides/slide199.xml"/><Relationship Id="rId207" Type="http://schemas.openxmlformats.org/officeDocument/2006/relationships/slide" Target="slides/slide204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188" Type="http://schemas.openxmlformats.org/officeDocument/2006/relationships/slide" Target="slides/slide185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slide" Target="slides/slide180.xml"/><Relationship Id="rId2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4" Type="http://schemas.openxmlformats.org/officeDocument/2006/relationships/slide" Target="slides/slide191.xml"/><Relationship Id="rId199" Type="http://schemas.openxmlformats.org/officeDocument/2006/relationships/slide" Target="slides/slide196.xml"/><Relationship Id="rId203" Type="http://schemas.openxmlformats.org/officeDocument/2006/relationships/slide" Target="slides/slide200.xml"/><Relationship Id="rId208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slide" Target="slides/slide181.xml"/><Relationship Id="rId189" Type="http://schemas.openxmlformats.org/officeDocument/2006/relationships/slide" Target="slides/slide1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95" Type="http://schemas.openxmlformats.org/officeDocument/2006/relationships/slide" Target="slides/slide192.xml"/><Relationship Id="rId209" Type="http://schemas.openxmlformats.org/officeDocument/2006/relationships/handoutMaster" Target="handoutMasters/handoutMaster1.xml"/><Relationship Id="rId190" Type="http://schemas.openxmlformats.org/officeDocument/2006/relationships/slide" Target="slides/slide187.xml"/><Relationship Id="rId204" Type="http://schemas.openxmlformats.org/officeDocument/2006/relationships/slide" Target="slides/slide201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Relationship Id="rId185" Type="http://schemas.openxmlformats.org/officeDocument/2006/relationships/slide" Target="slides/slide18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80" Type="http://schemas.openxmlformats.org/officeDocument/2006/relationships/slide" Target="slides/slide177.xml"/><Relationship Id="rId210" Type="http://schemas.openxmlformats.org/officeDocument/2006/relationships/presProps" Target="presProps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54" Type="http://schemas.openxmlformats.org/officeDocument/2006/relationships/slide" Target="slides/slide151.xml"/><Relationship Id="rId175" Type="http://schemas.openxmlformats.org/officeDocument/2006/relationships/slide" Target="slides/slide172.xml"/><Relationship Id="rId196" Type="http://schemas.openxmlformats.org/officeDocument/2006/relationships/slide" Target="slides/slide193.xml"/><Relationship Id="rId200" Type="http://schemas.openxmlformats.org/officeDocument/2006/relationships/slide" Target="slides/slide197.xml"/><Relationship Id="rId16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BILL</c:v>
                </c:pt>
                <c:pt idx="1">
                  <c:v>MARY</c:v>
                </c:pt>
                <c:pt idx="2">
                  <c:v>FRANK</c:v>
                </c:pt>
                <c:pt idx="3">
                  <c:v>ANN</c:v>
                </c:pt>
                <c:pt idx="4">
                  <c:v>LISA</c:v>
                </c:pt>
                <c:pt idx="5">
                  <c:v>CAROL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43</c:v>
                </c:pt>
                <c:pt idx="1">
                  <c:v>52</c:v>
                </c:pt>
                <c:pt idx="2">
                  <c:v>19</c:v>
                </c:pt>
                <c:pt idx="3">
                  <c:v>22</c:v>
                </c:pt>
                <c:pt idx="4">
                  <c:v>61</c:v>
                </c:pt>
                <c:pt idx="5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320896"/>
        <c:axId val="118454912"/>
      </c:barChart>
      <c:catAx>
        <c:axId val="116320896"/>
        <c:scaling>
          <c:orientation val="minMax"/>
        </c:scaling>
        <c:delete val="0"/>
        <c:axPos val="b"/>
        <c:majorTickMark val="out"/>
        <c:minorTickMark val="none"/>
        <c:tickLblPos val="nextTo"/>
        <c:crossAx val="118454912"/>
        <c:crosses val="autoZero"/>
        <c:auto val="1"/>
        <c:lblAlgn val="ctr"/>
        <c:lblOffset val="100"/>
        <c:noMultiLvlLbl val="0"/>
      </c:catAx>
      <c:valAx>
        <c:axId val="118454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632089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explosion val="25"/>
          <c:dLbls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Sheet1!$A$2:$A$7</c:f>
              <c:strCache>
                <c:ptCount val="6"/>
                <c:pt idx="0">
                  <c:v>BILL</c:v>
                </c:pt>
                <c:pt idx="1">
                  <c:v>MARY</c:v>
                </c:pt>
                <c:pt idx="2">
                  <c:v>FRANK</c:v>
                </c:pt>
                <c:pt idx="3">
                  <c:v>ANN</c:v>
                </c:pt>
                <c:pt idx="4">
                  <c:v>LISA</c:v>
                </c:pt>
                <c:pt idx="5">
                  <c:v>CAROL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43</c:v>
                </c:pt>
                <c:pt idx="1">
                  <c:v>52</c:v>
                </c:pt>
                <c:pt idx="2">
                  <c:v>19</c:v>
                </c:pt>
                <c:pt idx="3">
                  <c:v>22</c:v>
                </c:pt>
                <c:pt idx="4">
                  <c:v>61</c:v>
                </c:pt>
                <c:pt idx="5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1F77402-7D4F-48E2-B7CF-26FF7CFE8646}" type="datetimeFigureOut">
              <a:rPr lang="en-US"/>
              <a:pPr>
                <a:defRPr/>
              </a:pPr>
              <a:t>6/15/2014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C48797C-1885-415E-9D4F-D26516C16E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79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755DAA6-8BF9-4412-9E65-495ADEE8DFBD}" type="datetimeFigureOut">
              <a:rPr lang="en-US"/>
              <a:pPr>
                <a:defRPr/>
              </a:pPr>
              <a:t>6/15/2014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3B61545-0B69-40DA-9460-66B2E5E04D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77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171A-1A40-429D-95BD-2EBBD495BF3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34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171A-1A40-429D-95BD-2EBBD495BF3C}" type="slidenum">
              <a:rPr lang="en-US" smtClean="0"/>
              <a:pPr>
                <a:defRPr/>
              </a:pPr>
              <a:t>175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05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171A-1A40-429D-95BD-2EBBD495BF3C}" type="slidenum">
              <a:rPr lang="en-US" smtClean="0"/>
              <a:pPr>
                <a:defRPr/>
              </a:pPr>
              <a:t>179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320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171A-1A40-429D-95BD-2EBBD495BF3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34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171A-1A40-429D-95BD-2EBBD495BF3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3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5011A8-14A0-46DC-8704-AB356B562AB5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C962B-A2A5-4EF3-AF4A-2648AC132965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DC962B-A2A5-4EF3-AF4A-2648AC132965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0C30B0-98EB-490D-824A-EDE616D6BF5A}" type="slidenum">
              <a:rPr lang="en-US" smtClean="0"/>
              <a:pPr/>
              <a:t>141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171A-1A40-429D-95BD-2EBBD495BF3C}" type="slidenum">
              <a:rPr lang="en-US" smtClean="0"/>
              <a:pPr>
                <a:defRPr/>
              </a:pPr>
              <a:t>173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34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D1171A-1A40-429D-95BD-2EBBD495BF3C}" type="slidenum">
              <a:rPr lang="en-US" smtClean="0"/>
              <a:pPr>
                <a:defRPr/>
              </a:pPr>
              <a:t>174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03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resh title.png"/>
          <p:cNvPicPr>
            <a:picLocks noChangeAspect="1"/>
          </p:cNvPicPr>
          <p:nvPr/>
        </p:nvPicPr>
        <p:blipFill>
          <a:blip r:embed="rId2" cstate="print"/>
          <a:srcRect b="39771"/>
          <a:stretch>
            <a:fillRect/>
          </a:stretch>
        </p:blipFill>
        <p:spPr bwMode="auto">
          <a:xfrm>
            <a:off x="0" y="1566863"/>
            <a:ext cx="9144000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Fresh title.png"/>
          <p:cNvPicPr>
            <a:picLocks noChangeAspect="1"/>
          </p:cNvPicPr>
          <p:nvPr/>
        </p:nvPicPr>
        <p:blipFill>
          <a:blip r:embed="rId2" cstate="print"/>
          <a:srcRect t="33632" b="59389"/>
          <a:stretch>
            <a:fillRect/>
          </a:stretch>
        </p:blipFill>
        <p:spPr bwMode="auto">
          <a:xfrm>
            <a:off x="0" y="6597650"/>
            <a:ext cx="91440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4035"/>
            <a:ext cx="7772400" cy="147002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14800"/>
            <a:ext cx="5257800" cy="1371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324600" y="6288088"/>
            <a:ext cx="19812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6288088"/>
            <a:ext cx="28956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6288088"/>
            <a:ext cx="685800" cy="365125"/>
          </a:xfrm>
        </p:spPr>
        <p:txBody>
          <a:bodyPr/>
          <a:lstStyle>
            <a:lvl1pPr>
              <a:defRPr sz="1100" b="1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59A467-5FFA-422E-A03B-A32F6D5B2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B6A50-28FF-4C03-A73F-7372A1289F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02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6681A-1D24-41EF-926E-7D1F19E69D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19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68794A-98C2-4AD0-9838-04BF40E4EF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29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B3EA51-E17A-428F-835B-59A4357891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31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3E988B-028E-4799-81FC-97498211F8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44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0EDAE-7B24-4834-B8EA-557E917450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23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36E1FC-1797-461B-AAAF-BA6EF8B964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0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BFDE5-5681-4C41-80BA-F9C05EF269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77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A08972-A926-4B8D-8461-1B9988D023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E67BE3-0FD4-4B3F-AAD5-C70721741D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Fresh section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67138"/>
            <a:ext cx="9144000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53" y="2819400"/>
            <a:ext cx="7772400" cy="18288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chemeClr val="tx1">
                    <a:alpha val="90000"/>
                  </a:schemeClr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2353" y="5257800"/>
            <a:ext cx="7772400" cy="685800"/>
          </a:xfrm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Wingdings" pitchFamily="2" charset="2"/>
              <a:buNone/>
              <a:defRPr sz="16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553200"/>
            <a:ext cx="19812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1088" y="6553200"/>
            <a:ext cx="2895600" cy="23177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59700" y="6553200"/>
            <a:ext cx="685800" cy="231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EC194-D4B6-4767-8C3F-0512ECA9A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Fresh Mas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>
            <a:off x="4675188" y="1841500"/>
            <a:ext cx="3505200" cy="3962400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990600" y="1841500"/>
            <a:ext cx="3505200" cy="3962400"/>
          </a:xfrm>
          <a:prstGeom prst="rect">
            <a:avLst/>
          </a:prstGeom>
          <a:solidFill>
            <a:srgbClr val="FFFF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435" y="1809750"/>
            <a:ext cx="3429000" cy="639762"/>
          </a:xfrm>
          <a:noFill/>
        </p:spPr>
        <p:txBody>
          <a:bodyPr tIns="91440" bIns="9144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>
                    <a:alpha val="90000"/>
                  </a:schemeClr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7494" y="1809750"/>
            <a:ext cx="3429000" cy="639762"/>
          </a:xfrm>
          <a:noFill/>
        </p:spPr>
        <p:txBody>
          <a:bodyPr tIns="91440" bIns="91440" rtlCol="0" anchor="ctr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1">
                    <a:alpha val="90000"/>
                  </a:schemeClr>
                </a:solidFill>
                <a:effectLst>
                  <a:innerShdw blurRad="38100">
                    <a:schemeClr val="tx1">
                      <a:lumMod val="85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7494" y="2590800"/>
            <a:ext cx="3429000" cy="32178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5435" y="2590800"/>
            <a:ext cx="3429000" cy="321786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00A22-92A6-4D3D-B2ED-61CA45CA00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5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  <p:sp>
            <p:nvSpPr>
              <p:cNvPr id="9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/>
              </a:p>
            </p:txBody>
          </p:sp>
        </p:grpSp>
        <p:sp>
          <p:nvSpPr>
            <p:cNvPr id="7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 smtClean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450" y="6553200"/>
            <a:ext cx="762000" cy="228600"/>
          </a:xfrm>
        </p:spPr>
        <p:txBody>
          <a:bodyPr/>
          <a:lstStyle>
            <a:lvl1pPr algn="ctr">
              <a:defRPr sz="900" kern="1200" cap="small" baseline="0" smtClean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E95D3180-23E4-489D-AC35-D02C74F76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025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275" y="6556375"/>
            <a:ext cx="762000" cy="228600"/>
          </a:xfrm>
        </p:spPr>
        <p:txBody>
          <a:bodyPr/>
          <a:lstStyle>
            <a:lvl1pPr marL="0" algn="ctr" defTabSz="914400" rtl="0" eaLnBrk="1" latinLnBrk="0" hangingPunct="1">
              <a:defRPr sz="900" kern="1200" cap="small" baseline="0" smtClean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C2BF5D19-CE1F-4A46-8206-196EA6497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4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5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34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E2474-BA8A-4521-B058-6DF4267C1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3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4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34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B055B-E7E7-4B3B-BCFB-55F2F5E2C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5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6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7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  <p:sp>
          <p:nvSpPr>
            <p:cNvPr id="8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0B98-9174-4EFC-823D-7AE1B7633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C0FA8-56BB-4BDE-A65A-40B3BE1159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6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3100" y="188913"/>
            <a:ext cx="7797800" cy="14605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941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52500" y="2057400"/>
            <a:ext cx="7239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2"/>
          </p:nvPr>
        </p:nvSpPr>
        <p:spPr>
          <a:xfrm>
            <a:off x="952500" y="6553200"/>
            <a:ext cx="1828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7277100" y="6553200"/>
            <a:ext cx="914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F0BE4B8-0FE4-47B1-8F2F-D3DBE10473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5400" b="1" kern="1200">
          <a:solidFill>
            <a:srgbClr val="FFFFFF"/>
          </a:solidFill>
          <a:effectLst>
            <a:innerShdw blurRad="38100">
              <a:schemeClr val="tx1">
                <a:lumMod val="85000"/>
              </a:schemeClr>
            </a:inn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FFFFFF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ts val="1800"/>
        </a:spcBef>
        <a:spcAft>
          <a:spcPct val="0"/>
        </a:spcAft>
        <a:buFont typeface="Wingdings" pitchFamily="2" charset="2"/>
        <a:buChar char="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1800"/>
        </a:spcBef>
        <a:spcAft>
          <a:spcPct val="0"/>
        </a:spcAft>
        <a:buFont typeface="Wingdings" pitchFamily="2" charset="2"/>
        <a:buChar char="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1800"/>
        </a:spcBef>
        <a:spcAft>
          <a:spcPct val="0"/>
        </a:spcAft>
        <a:buFont typeface="Wingdings" pitchFamily="2" charset="2"/>
        <a:buChar char="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1800"/>
        </a:spcBef>
        <a:spcAft>
          <a:spcPct val="0"/>
        </a:spcAft>
        <a:buFont typeface="Wingdings" pitchFamily="2" charset="2"/>
        <a:buChar char="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1800"/>
        </a:spcBef>
        <a:spcAft>
          <a:spcPct val="0"/>
        </a:spcAft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800"/>
        </a:spcBef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800"/>
        </a:spcBef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800"/>
        </a:spcBef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800"/>
        </a:spcBef>
        <a:buFont typeface="Wingdings" pitchFamily="2" charset="2"/>
        <a:buChar char="R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2286000"/>
            <a:ext cx="62484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cap="small"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900" cap="small"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cap="small">
                <a:latin typeface="+mj-lt"/>
                <a:cs typeface="+mn-cs"/>
              </a:defRPr>
            </a:lvl1pPr>
          </a:lstStyle>
          <a:p>
            <a:pPr>
              <a:defRPr/>
            </a:pPr>
            <a:fld id="{90DA7D8B-1B9F-4F65-ACF2-B319F56F5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  <p:sldLayoutId id="2147484509" r:id="rId5"/>
  </p:sldLayoutIdLst>
  <p:hf hdr="0" ftr="0" dt="0"/>
  <p:txStyles>
    <p:titleStyle>
      <a:lvl1pPr algn="r" rtl="0" fontAlgn="base">
        <a:spcBef>
          <a:spcPct val="0"/>
        </a:spcBef>
        <a:spcAft>
          <a:spcPct val="0"/>
        </a:spcAft>
        <a:defRPr sz="4400" kern="1200" cap="small" spc="200">
          <a:solidFill>
            <a:schemeClr val="tx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457200" indent="-457200" algn="l" rtl="0" fontAlgn="base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ts val="18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fontAlgn="base">
        <a:spcBef>
          <a:spcPts val="1200"/>
        </a:spcBef>
        <a:spcAft>
          <a:spcPct val="0"/>
        </a:spcAft>
        <a:buClr>
          <a:srgbClr val="D4E336"/>
        </a:buClr>
        <a:buSzPct val="8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rtl="0" fontAlgn="base">
        <a:spcBef>
          <a:spcPts val="1200"/>
        </a:spcBef>
        <a:spcAft>
          <a:spcPct val="0"/>
        </a:spcAft>
        <a:buClr>
          <a:srgbClr val="0C8228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rtl="0" fontAlgn="base">
        <a:spcBef>
          <a:spcPts val="1200"/>
        </a:spcBef>
        <a:spcAft>
          <a:spcPct val="0"/>
        </a:spcAft>
        <a:buClr>
          <a:srgbClr val="C0EDA8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April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Introduction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345769-5C3A-468A-8B21-A36F85FA85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1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1" r:id="rId1"/>
    <p:sldLayoutId id="2147484512" r:id="rId2"/>
    <p:sldLayoutId id="2147484513" r:id="rId3"/>
    <p:sldLayoutId id="2147484514" r:id="rId4"/>
    <p:sldLayoutId id="2147484515" r:id="rId5"/>
    <p:sldLayoutId id="2147484516" r:id="rId6"/>
    <p:sldLayoutId id="2147484517" r:id="rId7"/>
    <p:sldLayoutId id="2147484518" r:id="rId8"/>
    <p:sldLayoutId id="2147484519" r:id="rId9"/>
    <p:sldLayoutId id="2147484520" r:id="rId10"/>
    <p:sldLayoutId id="21474845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hyperlink" Target="mailto:Tomboulian@Yahoo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Tomboulian@yahoo.com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hyperlink" Target="03_Navigation.pptx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mailto:Tomboulian@yahoo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hyperlink" Target="03_Navigation.pptx" TargetMode="External"/><Relationship Id="rId4" Type="http://schemas.openxmlformats.org/officeDocument/2006/relationships/image" Target="../media/image40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Tomboulian@yahoo.com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hyperlink" Target="03_Navigation.ppt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chart" Target="../charts/chart1.xml"/><Relationship Id="rId7" Type="http://schemas.openxmlformats.org/officeDocument/2006/relationships/hyperlink" Target="03_Navigation.pptx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hyperlink" Target="mailto:Tomboulian@yahoo.com" TargetMode="External"/><Relationship Id="rId4" Type="http://schemas.openxmlformats.org/officeDocument/2006/relationships/chart" Target="../charts/char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Tomboulian@yahoo.com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hyperlink" Target="03_Navigation.pptx" TargetMode="Externa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03_Navigation.pptx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mailto:Tomboulian@yahoo.com" TargetMode="External"/><Relationship Id="rId4" Type="http://schemas.openxmlformats.org/officeDocument/2006/relationships/image" Target="../media/image27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10" Type="http://schemas.openxmlformats.org/officeDocument/2006/relationships/image" Target="../media/image27.png"/><Relationship Id="rId4" Type="http://schemas.openxmlformats.org/officeDocument/2006/relationships/hyperlink" Target="mailto:Tomboulian@Yahoo.com" TargetMode="External"/><Relationship Id="rId9" Type="http://schemas.openxmlformats.org/officeDocument/2006/relationships/hyperlink" Target="03_Navigation.pptx" TargetMode="Externa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g"/><Relationship Id="rId4" Type="http://schemas.openxmlformats.org/officeDocument/2006/relationships/hyperlink" Target="mailto:Tomboulian@Yahoo.com" TargetMode="Externa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mp"/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1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hyperlink" Target="mailto:Tomboulian@yahoo.co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hyperlink" Target="03_Navigation.pptx" TargetMode="External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mmies.com/" TargetMode="External"/><Relationship Id="rId3" Type="http://schemas.openxmlformats.org/officeDocument/2006/relationships/hyperlink" Target="http://www.microsoft.com/learning/en/us/default.aspx" TargetMode="External"/><Relationship Id="rId7" Type="http://schemas.openxmlformats.org/officeDocument/2006/relationships/hyperlink" Target="http://www.exceltip.com/" TargetMode="External"/><Relationship Id="rId2" Type="http://schemas.openxmlformats.org/officeDocument/2006/relationships/hyperlink" Target="http://office.microsoft.com/en-us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spreadsheetpage.com/" TargetMode="External"/><Relationship Id="rId5" Type="http://schemas.openxmlformats.org/officeDocument/2006/relationships/hyperlink" Target="http://www.mrexcel.com/" TargetMode="External"/><Relationship Id="rId4" Type="http://schemas.openxmlformats.org/officeDocument/2006/relationships/hyperlink" Target="http://www.customguide.com/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icrosoft.com/asstvid.aspx?&amp;type=flash&amp;assetid=XT010149329&amp;vwidth=1044&amp;vheight=788" TargetMode="External"/><Relationship Id="rId2" Type="http://schemas.openxmlformats.org/officeDocument/2006/relationships/hyperlink" Target="http://office.microsoft.com/en-us/excel-help/interactive-excel-2003-to-excel-2007-command-reference-guide-HA010149151.aspx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office.microsoft.com/en-us/excel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hyperlink" Target="http://ezinearticles.com/?Excel-2003-Vs-Excel-2007---Whats-New-in-Excel-2007&amp;id=1695056" TargetMode="External"/><Relationship Id="rId2" Type="http://schemas.openxmlformats.org/officeDocument/2006/relationships/hyperlink" Target="http://office.microsoft.com/en-us/training/excel-2007-training-courses-HA010218987.aspx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gcflearnfree.org/excel2007" TargetMode="External"/><Relationship Id="rId4" Type="http://schemas.openxmlformats.org/officeDocument/2006/relationships/hyperlink" Target="http://spreadsheets.about.com/od/excel101/a/tutorial_hub.htm" TargetMode="Externa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world.com/s/article/9028218/Excel_2007_Cheat_Sheet_Quick_reference_charts" TargetMode="External"/><Relationship Id="rId2" Type="http://schemas.openxmlformats.org/officeDocument/2006/relationships/hyperlink" Target="http://www.excelfunctions.net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liv.ac.uk/csd/acuk_html/473.dir/473.pdf" TargetMode="Externa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d-ins.com/Excel%202003%20versus%202007.htm" TargetMode="External"/><Relationship Id="rId2" Type="http://schemas.openxmlformats.org/officeDocument/2006/relationships/hyperlink" Target="http://office.microsoft.com/en-us/excel-help/interactive-excel-2003-to-excel-2007-command-reference-guide-HA010149151.aspx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office.microsoft.com/en-us/excel-help/excel-shortcut-and-function-keys-HP010073848.aspx?pid=CH100947761033" TargetMode="Externa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://spreadsheetpage.com/index.php/oddity/bahttext/" TargetMode="External"/><Relationship Id="rId2" Type="http://schemas.openxmlformats.org/officeDocument/2006/relationships/hyperlink" Target="http://office.microsoft.com/en-us/excel-help/excel-functions-by-category-HP010079186.aspx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teachexcel.com/excel-help/excel-how-to.php?i=70019" TargetMode="Externa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ttersolutions.com/excel/EDH113/QE813022021.htm" TargetMode="External"/><Relationship Id="rId2" Type="http://schemas.openxmlformats.org/officeDocument/2006/relationships/hyperlink" Target="http://www.teacherclick.com/excel2003/a_4_4_2.htm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pcreview.co.uk/forums/convert-numeric-text-t1770367.html" TargetMode="External"/><Relationship Id="rId5" Type="http://schemas.openxmlformats.org/officeDocument/2006/relationships/hyperlink" Target="http://www.xldynamic.com/source/xld.xlFAQ0004.html" TargetMode="External"/><Relationship Id="rId4" Type="http://schemas.openxmlformats.org/officeDocument/2006/relationships/hyperlink" Target="http://support.microsoft.com/default.aspx?scid=kb;en-us;213360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dmcomputing.com/excel/keys/excel_fkeys.htm" TargetMode="External"/><Relationship Id="rId2" Type="http://schemas.openxmlformats.org/officeDocument/2006/relationships/hyperlink" Target="http://office.microsoft.com/en-us/excel-help/excel-shortcut-and-function-keys-HP010073848.aspx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ddmcomputing.com/excel/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03_Navigation.pptx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slide" Target="slide44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03_Navigation.pptx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hyperlink" Target="mailto:Tomboulian@yahoo.com" TargetMode="Externa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03_Navigation.pptx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Tomboulian@yahoo.com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hyperlink" Target="03_Navigation.pptx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03_Navigation.pptx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03_Navigation.pptx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Tomboulian@yahoo.com" TargetMode="External"/><Relationship Id="rId5" Type="http://schemas.openxmlformats.org/officeDocument/2006/relationships/image" Target="../media/image60.jpe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mailto:Tomboulian@yahoo.co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hyperlink" Target="03_Navigation.pptx" TargetMode="External"/><Relationship Id="rId4" Type="http://schemas.openxmlformats.org/officeDocument/2006/relationships/image" Target="../media/image4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hyperlink" Target="mailto:Tomboulian@Yahoo.com" TargetMode="Externa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7DCB8-1592-4CF9-8E94-650A7507800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5" name="Picture 4" descr="CCC Logo"/>
          <p:cNvPicPr/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27354" y="405271"/>
            <a:ext cx="4026664" cy="17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709419" y="3280476"/>
            <a:ext cx="6487014" cy="121150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n-US" sz="3600" kern="10" spc="600" dirty="0" smtClean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 </a:t>
            </a:r>
          </a:p>
          <a:p>
            <a:pPr algn="ctr" rtl="0"/>
            <a:r>
              <a:rPr lang="en-US" sz="8000" kern="10" dirty="0" smtClean="0">
                <a:ln w="38100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EXCEL</a:t>
            </a:r>
            <a:r>
              <a:rPr lang="en-US" sz="3600" kern="10" spc="0" dirty="0" smtClean="0">
                <a:ln w="38100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 </a:t>
            </a:r>
          </a:p>
          <a:p>
            <a:pPr algn="ctr" rtl="0"/>
            <a:r>
              <a:rPr lang="en-US" sz="3600" kern="10" spc="0" dirty="0" smtClean="0">
                <a:ln w="38100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2010</a:t>
            </a:r>
            <a:endParaRPr lang="en-US" sz="3600" kern="10" spc="0" dirty="0">
              <a:ln w="38100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sx="1000" sy="1000" rotWithShape="0">
                  <a:srgbClr val="875B0D"/>
                </a:outerShdw>
              </a:effectLst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9417" y="4491982"/>
            <a:ext cx="4842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Nolan Tomboulian</a:t>
            </a:r>
          </a:p>
          <a:p>
            <a:pPr algn="ctr"/>
            <a:r>
              <a:rPr lang="en-US" sz="2800" dirty="0" smtClean="0"/>
              <a:t>252-675-0176</a:t>
            </a:r>
          </a:p>
          <a:p>
            <a:pPr algn="ctr"/>
            <a:r>
              <a:rPr lang="en-US" sz="2800" dirty="0" smtClean="0">
                <a:hlinkClick r:id="rId4"/>
              </a:rPr>
              <a:t>Tomboulian@Yahoo.com</a:t>
            </a:r>
            <a:endParaRPr lang="en-US" sz="2800" dirty="0" smtClean="0"/>
          </a:p>
          <a:p>
            <a:pPr algn="ctr"/>
            <a:r>
              <a:rPr lang="en-US" sz="2800" dirty="0" smtClean="0"/>
              <a:t>Tomboulian.Wikispaces.com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3" y="4491982"/>
            <a:ext cx="2076754" cy="1777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8FFFA"/>
              </a:clrFrom>
              <a:clrTo>
                <a:srgbClr val="F8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32" y="264866"/>
            <a:ext cx="1553170" cy="155317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6413"/>
            <a:ext cx="1600200" cy="13862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77" y="4905635"/>
            <a:ext cx="1571625" cy="13639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80931" y="2134456"/>
            <a:ext cx="3719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" spc="600" dirty="0">
                <a:ln w="38100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Microsoft Office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622" y="2511035"/>
            <a:ext cx="50223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kern="10" spc="600" dirty="0" smtClean="0">
                <a:ln w="38100">
                  <a:noFill/>
                  <a:round/>
                  <a:headEnd/>
                  <a:tailEnd/>
                </a:ln>
                <a:solidFill>
                  <a:srgbClr val="292929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Introduction</a:t>
            </a:r>
            <a:endParaRPr lang="en-US" dirty="0">
              <a:ln w="38100">
                <a:noFill/>
                <a:round/>
                <a:headEnd/>
                <a:tailEnd/>
              </a:ln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885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7DCB8-1592-4CF9-8E94-650A7507800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23528" y="238852"/>
            <a:ext cx="7099017" cy="2535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/>
            </a:prstTxWarp>
          </a:bodyPr>
          <a:lstStyle/>
          <a:p>
            <a:pPr algn="ctr" rtl="0"/>
            <a:r>
              <a:rPr lang="en-US" sz="3600" kern="10" dirty="0" smtClean="0">
                <a:solidFill>
                  <a:srgbClr val="292929"/>
                </a:solidFill>
                <a:latin typeface="Arial Black"/>
              </a:rPr>
              <a:t> INTRODUCTION - EXCEL 2010</a:t>
            </a:r>
            <a:endParaRPr lang="en-US" sz="3600" kern="10" dirty="0">
              <a:solidFill>
                <a:srgbClr val="292929"/>
              </a:solidFill>
              <a:latin typeface="Arial Blac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28" y="69099"/>
            <a:ext cx="593098" cy="5930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323" y="629408"/>
            <a:ext cx="8073097" cy="35786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just"/>
            <a:r>
              <a:rPr lang="en-US" sz="1200" dirty="0" smtClean="0"/>
              <a:t>7 Hour instructor </a:t>
            </a:r>
            <a:r>
              <a:rPr lang="en-US" sz="1200" dirty="0"/>
              <a:t>led class for </a:t>
            </a:r>
            <a:r>
              <a:rPr lang="en-US" sz="1200" b="1" i="1" dirty="0"/>
              <a:t>Microsoft Office </a:t>
            </a:r>
            <a:r>
              <a:rPr lang="en-US" sz="1200" b="1" i="1" dirty="0" smtClean="0"/>
              <a:t>Excel 2010</a:t>
            </a:r>
            <a:r>
              <a:rPr lang="en-US" sz="1200" dirty="0" smtClean="0"/>
              <a:t> will </a:t>
            </a:r>
            <a:r>
              <a:rPr lang="en-US" sz="1200" dirty="0"/>
              <a:t>expose participates to a </a:t>
            </a:r>
            <a:r>
              <a:rPr lang="en-US" sz="1200" b="1" i="1" dirty="0"/>
              <a:t>few</a:t>
            </a:r>
            <a:r>
              <a:rPr lang="en-US" sz="1200" dirty="0"/>
              <a:t> of the </a:t>
            </a:r>
            <a:r>
              <a:rPr lang="en-US" sz="1200" dirty="0" smtClean="0"/>
              <a:t>options such as: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165091" y="5739476"/>
            <a:ext cx="7384218" cy="646331"/>
          </a:xfrm>
          <a:prstGeom prst="rect">
            <a:avLst/>
          </a:prstGeom>
          <a:noFill/>
          <a:ln>
            <a:solidFill>
              <a:srgbClr val="29292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i="1" dirty="0"/>
              <a:t>Students should </a:t>
            </a:r>
            <a:r>
              <a:rPr lang="en-US" dirty="0"/>
              <a:t>have</a:t>
            </a:r>
            <a:r>
              <a:rPr lang="en-US" i="1" dirty="0"/>
              <a:t> prior knowledge and experience with </a:t>
            </a:r>
            <a:endParaRPr lang="en-US" i="1" dirty="0" smtClean="0"/>
          </a:p>
          <a:p>
            <a:pPr algn="ctr"/>
            <a:r>
              <a:rPr lang="en-US" i="1" dirty="0" smtClean="0"/>
              <a:t>Computer operations and file management.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8659" y="973096"/>
            <a:ext cx="86010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Understanding of spreadsheets, environment, terminology and navigation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Entering and Editing Data: Text, Numbers, Dates, and Formulas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Working with Columns and Rows: (Insert, Delete, Hide/Unhide, Resize, Freeze)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Working with Cells and Ranges (blocks of cells)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Understand the mathematical Order of Operations (PEMDAS) used in Formulas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Basic Functions: Sum, Average, Count, Min, Max (and others)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Formatting of Cells and the DATA within the cell. How to use the Format Painter</a:t>
            </a:r>
          </a:p>
          <a:p>
            <a:pPr marL="742950" lvl="1" indent="-285750">
              <a:buFont typeface="Wingdings" pitchFamily="2" charset="2"/>
              <a:buChar char="q"/>
            </a:pPr>
            <a:r>
              <a:rPr lang="en-US" dirty="0" smtClean="0"/>
              <a:t>Alignment, Format, Wrapping, Merging, Fill, Borders, Outline, Color, Font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Copying Formulas with Relative and Absolute cell addresses.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Using Copy / Paste and AUTOFILL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Introduction to Charts (Graphing)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Worksheets, Workbooks and Backstage View (FILE Tab)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Customization of the Quick Access Toolbar (and Ribbon)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Sorting and Filtering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/>
              <a:t>Introduction to Tables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Demonstrate Intermediate and Advanced Topics for potential applications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/>
              <a:t>Other Tips and Tricks requested by participants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1138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3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3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Inserting a Function</a:t>
            </a:r>
            <a:endParaRPr lang="en-US" dirty="0"/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Typing in functions is another way to insert them</a:t>
            </a:r>
          </a:p>
          <a:p>
            <a:r>
              <a:rPr lang="en-US" dirty="0" smtClean="0"/>
              <a:t>To start entering a function, type </a:t>
            </a:r>
            <a:r>
              <a:rPr lang="en-US" sz="6000" b="1" dirty="0" smtClean="0"/>
              <a:t>=</a:t>
            </a:r>
          </a:p>
          <a:p>
            <a:r>
              <a:rPr lang="en-US" dirty="0" smtClean="0"/>
              <a:t>As </a:t>
            </a:r>
            <a:r>
              <a:rPr lang="en-US" dirty="0"/>
              <a:t>you begin to type a function name within a formula, a list of functions that begin with the letters you typed appears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2BF0C-0085-4A42-ADBF-99D568D1B1D1}" type="slidenum">
              <a:rPr lang="en-US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Inserting a Function</a:t>
            </a:r>
            <a:endParaRPr lang="en-US" dirty="0"/>
          </a:p>
        </p:txBody>
      </p:sp>
      <p:pic>
        <p:nvPicPr>
          <p:cNvPr id="4" name="Content Placeholder 3" descr="FigEX3-1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666" t="10447" b="30637"/>
          <a:stretch>
            <a:fillRect/>
          </a:stretch>
        </p:blipFill>
        <p:spPr>
          <a:xfrm>
            <a:off x="533399" y="1524000"/>
            <a:ext cx="8267897" cy="2514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0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63962"/>
          </a:xfrm>
        </p:spPr>
        <p:txBody>
          <a:bodyPr>
            <a:normAutofit/>
          </a:bodyPr>
          <a:lstStyle/>
          <a:p>
            <a:r>
              <a:rPr lang="en-US" dirty="0"/>
              <a:t>END OF SECTION</a:t>
            </a:r>
            <a:br>
              <a:rPr lang="en-US" dirty="0"/>
            </a:br>
            <a:r>
              <a:rPr lang="en-US" dirty="0" smtClean="0"/>
              <a:t>Absolute and Relative Cells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FUNCTIONS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27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Blank for Duplex Printing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9581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Blank for Duplex Printing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964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2452" y="457200"/>
            <a:ext cx="6480048" cy="175260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Nolan Tomboulian</a:t>
            </a:r>
          </a:p>
          <a:p>
            <a:r>
              <a:rPr lang="en-US" dirty="0" smtClean="0">
                <a:hlinkClick r:id="rId2"/>
              </a:rPr>
              <a:t>Tomboulian@yahoo.com</a:t>
            </a:r>
            <a:endParaRPr lang="en-US" dirty="0" smtClean="0"/>
          </a:p>
          <a:p>
            <a:r>
              <a:rPr lang="en-US" dirty="0" smtClean="0"/>
              <a:t>Tomboulian.Wikispaces.com</a:t>
            </a:r>
          </a:p>
        </p:txBody>
      </p:sp>
      <p:pic>
        <p:nvPicPr>
          <p:cNvPr id="5" name="Picture 4" descr="exc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" y="276225"/>
            <a:ext cx="2381250" cy="23812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609725" y="2657475"/>
            <a:ext cx="7543800" cy="2971800"/>
          </a:xfrm>
          <a:prstGeom prst="rect">
            <a:avLst/>
          </a:prstGeom>
        </p:spPr>
        <p:txBody>
          <a:bodyPr vert="horz" lIns="45720" rIns="45720" anchor="t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ROWS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Columns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SHEETS</a:t>
            </a:r>
            <a:endParaRPr kumimoji="0" lang="en-US" sz="4600" b="1" i="0" u="none" strike="noStrike" kern="1200" cap="all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http://www.bridgeschristianchurch.org/images/library/compus.pn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2438399" cy="1854119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E509-71A0-4057-B9EF-7EAC6EE31BAB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8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real “power” of EXCEL is in its ability to automatically adjust cell references in formulas when you: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0" y="1901525"/>
            <a:ext cx="4876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MOVE </a:t>
            </a:r>
          </a:p>
          <a:p>
            <a:pPr algn="ctr"/>
            <a:r>
              <a:rPr lang="en-US" sz="3600" b="1" dirty="0"/>
              <a:t>COPY</a:t>
            </a:r>
          </a:p>
          <a:p>
            <a:pPr algn="ctr"/>
            <a:r>
              <a:rPr lang="en-US" sz="3600" b="1" dirty="0"/>
              <a:t>INSERT</a:t>
            </a:r>
          </a:p>
          <a:p>
            <a:pPr algn="ctr"/>
            <a:r>
              <a:rPr lang="en-US" sz="3600" b="1" dirty="0"/>
              <a:t>or DELETE</a:t>
            </a:r>
          </a:p>
          <a:p>
            <a:pPr algn="ctr"/>
            <a:r>
              <a:rPr lang="en-US" sz="4800" i="1" dirty="0" smtClean="0"/>
              <a:t>CELLS</a:t>
            </a:r>
          </a:p>
          <a:p>
            <a:pPr algn="ctr"/>
            <a:r>
              <a:rPr lang="en-US" sz="4800" i="1" dirty="0" smtClean="0"/>
              <a:t>ROWS </a:t>
            </a:r>
            <a:endParaRPr lang="en-US" sz="4800" i="1" dirty="0"/>
          </a:p>
          <a:p>
            <a:pPr algn="ctr"/>
            <a:r>
              <a:rPr lang="en-US" sz="4800" i="1" dirty="0" smtClean="0"/>
              <a:t>Or COLUMNS </a:t>
            </a:r>
            <a:endParaRPr lang="en-US" sz="4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376E-DBB1-444C-AAFE-093D22F79EEB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Inserting </a:t>
            </a:r>
            <a:br>
              <a:rPr lang="en-US" dirty="0" smtClean="0"/>
            </a:br>
            <a:r>
              <a:rPr lang="en-US" sz="5300" b="1" dirty="0" smtClean="0"/>
              <a:t>Columns </a:t>
            </a:r>
            <a:r>
              <a:rPr lang="en-US" sz="5300" b="1" dirty="0"/>
              <a:t>or </a:t>
            </a:r>
            <a:r>
              <a:rPr lang="en-US" sz="5300" b="1" dirty="0" smtClean="0"/>
              <a:t>Rows</a:t>
            </a:r>
            <a:endParaRPr lang="en-US" sz="5300" b="1" dirty="0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953000"/>
          </a:xfrm>
        </p:spPr>
        <p:txBody>
          <a:bodyPr>
            <a:normAutofit lnSpcReduction="10000"/>
          </a:bodyPr>
          <a:lstStyle/>
          <a:p>
            <a:pPr marL="512763" indent="-457200"/>
            <a:r>
              <a:rPr lang="en-US" dirty="0" smtClean="0"/>
              <a:t>A new column or row can be inserted </a:t>
            </a:r>
            <a:r>
              <a:rPr lang="en-US" i="1" dirty="0" smtClean="0"/>
              <a:t>anywhere</a:t>
            </a:r>
            <a:r>
              <a:rPr lang="en-US" dirty="0" smtClean="0"/>
              <a:t> in a worksheet</a:t>
            </a:r>
          </a:p>
          <a:p>
            <a:pPr lvl="1"/>
            <a:r>
              <a:rPr lang="en-US" dirty="0" smtClean="0"/>
              <a:t>Inserting a column moves the existing </a:t>
            </a:r>
            <a:r>
              <a:rPr lang="en-US" b="1" dirty="0" smtClean="0"/>
              <a:t>columns to the right</a:t>
            </a:r>
          </a:p>
          <a:p>
            <a:pPr lvl="1"/>
            <a:r>
              <a:rPr lang="en-US" dirty="0" smtClean="0"/>
              <a:t>Inserting a row moves the existing </a:t>
            </a:r>
            <a:r>
              <a:rPr lang="en-US" b="1" dirty="0" smtClean="0"/>
              <a:t>rows down</a:t>
            </a:r>
          </a:p>
          <a:p>
            <a:r>
              <a:rPr lang="en-US" dirty="0" smtClean="0"/>
              <a:t>New Columns inherit the width and formatting attributes of the column </a:t>
            </a:r>
            <a:r>
              <a:rPr lang="en-US" b="1" dirty="0" smtClean="0"/>
              <a:t>to the left </a:t>
            </a:r>
            <a:r>
              <a:rPr lang="en-US" sz="2200" i="1" dirty="0" smtClean="0"/>
              <a:t>(not the formulas)</a:t>
            </a:r>
          </a:p>
          <a:p>
            <a:r>
              <a:rPr lang="en-US" dirty="0" smtClean="0"/>
              <a:t>New Rows inherit the height and formatting attributes of the row </a:t>
            </a:r>
            <a:r>
              <a:rPr lang="en-US" b="1" dirty="0" smtClean="0"/>
              <a:t>above</a:t>
            </a:r>
            <a:r>
              <a:rPr lang="en-US" dirty="0" smtClean="0"/>
              <a:t> </a:t>
            </a:r>
            <a:r>
              <a:rPr lang="en-US" sz="2200" dirty="0" smtClean="0"/>
              <a:t>(not the formulas)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Inserting</a:t>
            </a:r>
            <a:br>
              <a:rPr lang="en-US" dirty="0" smtClean="0"/>
            </a:br>
            <a:r>
              <a:rPr lang="en-US" dirty="0" smtClean="0"/>
              <a:t> Column(s) </a:t>
            </a:r>
            <a:r>
              <a:rPr lang="en-US" dirty="0"/>
              <a:t>or </a:t>
            </a:r>
            <a:r>
              <a:rPr lang="en-US" dirty="0" smtClean="0"/>
              <a:t>Row(s)</a:t>
            </a:r>
            <a:endParaRPr lang="en-US" dirty="0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60960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Select the column(s) or row(s) where you want to insert the new column(s) or row(s);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Excel </a:t>
            </a:r>
            <a:r>
              <a:rPr lang="en-US" dirty="0"/>
              <a:t>will insert the same number of columns or rows as you </a:t>
            </a:r>
            <a:r>
              <a:rPr lang="en-US" dirty="0" smtClean="0"/>
              <a:t>select (highlight)</a:t>
            </a:r>
            <a:endParaRPr lang="en-US" dirty="0"/>
          </a:p>
          <a:p>
            <a:pPr lvl="1"/>
            <a:r>
              <a:rPr lang="en-US" b="1" dirty="0" smtClean="0"/>
              <a:t>[Home]</a:t>
            </a:r>
            <a:r>
              <a:rPr lang="en-US" dirty="0" smtClean="0"/>
              <a:t> </a:t>
            </a:r>
            <a:r>
              <a:rPr lang="en-US" b="1" dirty="0" smtClean="0"/>
              <a:t>tab</a:t>
            </a:r>
            <a:r>
              <a:rPr lang="en-US" dirty="0" smtClean="0"/>
              <a:t> - </a:t>
            </a:r>
            <a:r>
              <a:rPr lang="en-US" b="1" dirty="0" smtClean="0"/>
              <a:t>Cells</a:t>
            </a:r>
            <a:r>
              <a:rPr lang="en-US" dirty="0" smtClean="0"/>
              <a:t> </a:t>
            </a:r>
            <a:r>
              <a:rPr lang="en-US" b="1" dirty="0" smtClean="0"/>
              <a:t>group</a:t>
            </a:r>
            <a:r>
              <a:rPr lang="en-US" dirty="0" smtClean="0"/>
              <a:t>, </a:t>
            </a:r>
            <a:r>
              <a:rPr lang="en-US" dirty="0"/>
              <a:t>click the </a:t>
            </a:r>
            <a:r>
              <a:rPr lang="en-US" b="1" dirty="0"/>
              <a:t>Insert</a:t>
            </a:r>
            <a:r>
              <a:rPr lang="en-US" dirty="0"/>
              <a:t> </a:t>
            </a:r>
            <a:r>
              <a:rPr lang="en-US" dirty="0" smtClean="0"/>
              <a:t>button drop down dialog and press </a:t>
            </a:r>
          </a:p>
          <a:p>
            <a:pPr marL="0" indent="0">
              <a:buNone/>
            </a:pPr>
            <a:r>
              <a:rPr lang="en-US" dirty="0" smtClean="0"/>
              <a:t>or</a:t>
            </a:r>
          </a:p>
          <a:p>
            <a:pPr lvl="1"/>
            <a:r>
              <a:rPr lang="en-US" b="1" dirty="0" smtClean="0"/>
              <a:t>&lt;Right-Click&gt; </a:t>
            </a:r>
            <a:r>
              <a:rPr lang="en-US" dirty="0" smtClean="0"/>
              <a:t>the </a:t>
            </a:r>
            <a:r>
              <a:rPr lang="en-US" dirty="0"/>
              <a:t>column or row heading </a:t>
            </a:r>
            <a:r>
              <a:rPr lang="en-US" dirty="0" smtClean="0"/>
              <a:t>and </a:t>
            </a:r>
            <a:r>
              <a:rPr lang="en-US" dirty="0"/>
              <a:t>then click </a:t>
            </a:r>
            <a:r>
              <a:rPr lang="en-US" b="1" dirty="0"/>
              <a:t>Insert</a:t>
            </a:r>
            <a:r>
              <a:rPr lang="en-US" dirty="0"/>
              <a:t> on the </a:t>
            </a:r>
            <a:r>
              <a:rPr lang="en-US" dirty="0" smtClean="0"/>
              <a:t>Dialog Menu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"/>
            <a:ext cx="2098964" cy="23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8" t="31439" r="52699" b="12500"/>
          <a:stretch/>
        </p:blipFill>
        <p:spPr bwMode="auto">
          <a:xfrm>
            <a:off x="6456218" y="2819400"/>
            <a:ext cx="2634580" cy="386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9" t="9281" r="6250" b="73934"/>
          <a:stretch/>
        </p:blipFill>
        <p:spPr bwMode="auto">
          <a:xfrm>
            <a:off x="3318164" y="1840230"/>
            <a:ext cx="2588305" cy="194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7" t="9754" r="6108" b="70810"/>
          <a:stretch/>
        </p:blipFill>
        <p:spPr bwMode="auto">
          <a:xfrm>
            <a:off x="3380125" y="4343400"/>
            <a:ext cx="2590038" cy="221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8871" y="155725"/>
            <a:ext cx="7239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Be careful when using </a:t>
            </a:r>
            <a:r>
              <a:rPr lang="en-US" sz="2400" dirty="0"/>
              <a:t>the </a:t>
            </a:r>
            <a:r>
              <a:rPr lang="en-US" sz="2400" dirty="0" smtClean="0"/>
              <a:t>buttons to select the </a:t>
            </a:r>
            <a:r>
              <a:rPr lang="en-US" sz="2400" b="1" i="1" dirty="0" smtClean="0"/>
              <a:t>Drop Down Dialog </a:t>
            </a:r>
            <a:r>
              <a:rPr lang="en-US" sz="2400" dirty="0" smtClean="0"/>
              <a:t>option.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Clicking the {button} will use the </a:t>
            </a:r>
            <a:r>
              <a:rPr lang="en-US" sz="2400" b="1" dirty="0" smtClean="0"/>
              <a:t>CELL</a:t>
            </a:r>
            <a:r>
              <a:rPr lang="en-US" sz="2400" dirty="0" smtClean="0"/>
              <a:t> default and may not be what you intended! </a:t>
            </a:r>
            <a:r>
              <a:rPr lang="en-US" i="1" dirty="0" smtClean="0"/>
              <a:t>(</a:t>
            </a:r>
            <a:r>
              <a:rPr lang="en-US" i="1" dirty="0" err="1" smtClean="0"/>
              <a:t>Ctrl+Z</a:t>
            </a:r>
            <a:r>
              <a:rPr lang="en-US" i="1" dirty="0" smtClean="0"/>
              <a:t>) to undo</a:t>
            </a:r>
            <a:endParaRPr lang="en-US" i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73501"/>
            <a:ext cx="2320637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641" y="2105888"/>
            <a:ext cx="2245829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057400" y="2362200"/>
            <a:ext cx="1219200" cy="71566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57400" y="3810000"/>
            <a:ext cx="1331385" cy="1066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76800" y="2362200"/>
            <a:ext cx="1891841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98" y="4572000"/>
            <a:ext cx="2132314" cy="209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>
            <a:off x="4960548" y="5181600"/>
            <a:ext cx="1891841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376E-DBB1-444C-AAFE-093D22F79EEB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i="1" dirty="0" smtClean="0"/>
              <a:t>POINT OF CLARIFICATION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596" y="1016732"/>
            <a:ext cx="7596844" cy="511256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"/>
            </a:pPr>
            <a:r>
              <a:rPr lang="en-US" dirty="0" smtClean="0"/>
              <a:t>The purpose of this class is to assist you to become a “smarter” worker and more productive and comfortable using the MS Office Excel application.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"/>
            </a:pPr>
            <a:r>
              <a:rPr lang="en-US" dirty="0" smtClean="0"/>
              <a:t>“</a:t>
            </a:r>
            <a:r>
              <a:rPr lang="en-US" i="1" dirty="0" smtClean="0"/>
              <a:t>Introduction</a:t>
            </a:r>
            <a:r>
              <a:rPr lang="en-US" dirty="0" smtClean="0"/>
              <a:t>”, “</a:t>
            </a:r>
            <a:r>
              <a:rPr lang="en-US" i="1" dirty="0" smtClean="0"/>
              <a:t>Intermediate</a:t>
            </a:r>
            <a:r>
              <a:rPr lang="en-US" dirty="0" smtClean="0"/>
              <a:t>” and “</a:t>
            </a:r>
            <a:r>
              <a:rPr lang="en-US" i="1" dirty="0" smtClean="0"/>
              <a:t>Advanced</a:t>
            </a:r>
            <a:r>
              <a:rPr lang="en-US" dirty="0" smtClean="0"/>
              <a:t>” classifications for topics covered in the different classes is relative!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"/>
            </a:pPr>
            <a:r>
              <a:rPr lang="en-US" dirty="0" smtClean="0"/>
              <a:t>My task is to help empower you to leave with something useful and meaningful to allow you to do a better job!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"/>
            </a:pPr>
            <a:r>
              <a:rPr lang="en-US" dirty="0" smtClean="0"/>
              <a:t>Please contact me if you need help!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6D50C-819D-4964-8318-445E992D9BC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1355725" y="4379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3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Inserting or Deleting </a:t>
            </a:r>
            <a:br>
              <a:rPr lang="en-US" dirty="0" smtClean="0"/>
            </a:br>
            <a:r>
              <a:rPr lang="en-US" sz="5300" b="1" dirty="0" smtClean="0"/>
              <a:t>Cell Range</a:t>
            </a:r>
            <a:endParaRPr lang="en-US" sz="5300" b="1" dirty="0"/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66294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Select the range that matches the size of the range you want to insert or delete</a:t>
            </a:r>
          </a:p>
          <a:p>
            <a:r>
              <a:rPr lang="en-US" dirty="0" smtClean="0"/>
              <a:t>Go to the </a:t>
            </a:r>
            <a:r>
              <a:rPr lang="en-US" b="1" dirty="0" smtClean="0"/>
              <a:t>[Home]</a:t>
            </a:r>
            <a:r>
              <a:rPr lang="en-US" dirty="0" smtClean="0"/>
              <a:t> T</a:t>
            </a:r>
            <a:r>
              <a:rPr lang="en-US" b="1" dirty="0" smtClean="0"/>
              <a:t>ab</a:t>
            </a:r>
            <a:r>
              <a:rPr lang="en-US" dirty="0" smtClean="0"/>
              <a:t> - </a:t>
            </a:r>
            <a:r>
              <a:rPr lang="en-US" b="1" dirty="0" smtClean="0"/>
              <a:t>Cells</a:t>
            </a:r>
            <a:r>
              <a:rPr lang="en-US" dirty="0" smtClean="0"/>
              <a:t> </a:t>
            </a:r>
            <a:r>
              <a:rPr lang="en-US" b="1" dirty="0" smtClean="0"/>
              <a:t>group</a:t>
            </a:r>
          </a:p>
          <a:p>
            <a:r>
              <a:rPr lang="en-US" dirty="0" smtClean="0"/>
              <a:t>To Insert Cells</a:t>
            </a:r>
          </a:p>
          <a:p>
            <a:pPr lvl="1"/>
            <a:r>
              <a:rPr lang="en-US" dirty="0" smtClean="0"/>
              <a:t>Click the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button</a:t>
            </a:r>
            <a:r>
              <a:rPr lang="en-US" dirty="0" smtClean="0"/>
              <a:t> </a:t>
            </a:r>
            <a:r>
              <a:rPr lang="en-US" b="1" dirty="0" smtClean="0"/>
              <a:t>arrow</a:t>
            </a:r>
            <a:r>
              <a:rPr lang="en-US" dirty="0" smtClean="0"/>
              <a:t> and then click the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Cells</a:t>
            </a:r>
            <a:r>
              <a:rPr lang="en-US" dirty="0" smtClean="0"/>
              <a:t> </a:t>
            </a:r>
            <a:r>
              <a:rPr lang="en-US" b="1" dirty="0" smtClean="0"/>
              <a:t>command</a:t>
            </a:r>
            <a:endParaRPr lang="en-US" dirty="0" smtClean="0"/>
          </a:p>
          <a:p>
            <a:r>
              <a:rPr lang="en-US" dirty="0" smtClean="0"/>
              <a:t>To Delete Cells</a:t>
            </a:r>
          </a:p>
          <a:p>
            <a:pPr lvl="1"/>
            <a:r>
              <a:rPr lang="en-US" dirty="0" smtClean="0"/>
              <a:t>Click the </a:t>
            </a:r>
            <a:r>
              <a:rPr lang="en-US" b="1" dirty="0" smtClean="0"/>
              <a:t>Delete</a:t>
            </a:r>
            <a:r>
              <a:rPr lang="en-US" dirty="0" smtClean="0"/>
              <a:t> </a:t>
            </a:r>
            <a:r>
              <a:rPr lang="en-US" b="1" dirty="0" smtClean="0"/>
              <a:t>button</a:t>
            </a:r>
            <a:r>
              <a:rPr lang="en-US" dirty="0" smtClean="0"/>
              <a:t> Options </a:t>
            </a:r>
            <a:r>
              <a:rPr lang="en-US" dirty="0" err="1" smtClean="0"/>
              <a:t>nd</a:t>
            </a:r>
            <a:r>
              <a:rPr lang="en-US" dirty="0" smtClean="0"/>
              <a:t> then click the </a:t>
            </a:r>
            <a:r>
              <a:rPr lang="en-US" b="1" dirty="0" smtClean="0"/>
              <a:t>Delete</a:t>
            </a:r>
            <a:r>
              <a:rPr lang="en-US" dirty="0" smtClean="0"/>
              <a:t> </a:t>
            </a:r>
            <a:r>
              <a:rPr lang="en-US" b="1" dirty="0" smtClean="0"/>
              <a:t>Cells</a:t>
            </a:r>
            <a:r>
              <a:rPr lang="en-US" dirty="0" smtClean="0"/>
              <a:t> </a:t>
            </a:r>
            <a:r>
              <a:rPr lang="en-US" b="1" dirty="0" smtClean="0"/>
              <a:t>command</a:t>
            </a:r>
            <a:r>
              <a:rPr lang="en-US" dirty="0" smtClean="0"/>
              <a:t>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Can also &lt;right-click&gt; the selected range, and then select  </a:t>
            </a:r>
            <a:r>
              <a:rPr lang="en-US" b="1" i="1" u="sng" dirty="0" smtClean="0">
                <a:solidFill>
                  <a:srgbClr val="002060"/>
                </a:solidFill>
              </a:rPr>
              <a:t>Insert</a:t>
            </a:r>
            <a:r>
              <a:rPr lang="en-US" b="1" u="sng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or </a:t>
            </a:r>
            <a:r>
              <a:rPr lang="en-US" b="1" i="1" u="sng" dirty="0" smtClean="0">
                <a:solidFill>
                  <a:srgbClr val="002060"/>
                </a:solidFill>
              </a:rPr>
              <a:t>Delete</a:t>
            </a:r>
            <a:r>
              <a:rPr lang="en-US" b="1" dirty="0" smtClean="0">
                <a:solidFill>
                  <a:srgbClr val="002060"/>
                </a:solidFill>
              </a:rPr>
              <a:t> on the dialog menu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752600"/>
            <a:ext cx="2098964" cy="230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89" t="9754" r="6108" b="34754"/>
          <a:stretch/>
        </p:blipFill>
        <p:spPr bwMode="auto">
          <a:xfrm>
            <a:off x="228600" y="260791"/>
            <a:ext cx="2133600" cy="5253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945064"/>
            <a:ext cx="5083184" cy="45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600200" y="2438401"/>
            <a:ext cx="2109354" cy="297179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376E-DBB1-444C-AAFE-093D22F79EEB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905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Deleting and Clearing</a:t>
            </a:r>
            <a:br>
              <a:rPr lang="en-US" dirty="0" smtClean="0"/>
            </a:br>
            <a:r>
              <a:rPr lang="en-US" dirty="0" smtClean="0"/>
              <a:t> a Row or Column</a:t>
            </a:r>
            <a:endParaRPr lang="en-US" dirty="0"/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>
          <a:xfrm>
            <a:off x="152400" y="1752600"/>
            <a:ext cx="4419600" cy="3886199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Deleting</a:t>
            </a:r>
            <a:r>
              <a:rPr lang="en-US" dirty="0" smtClean="0"/>
              <a:t> data from the worksheet removes </a:t>
            </a:r>
            <a:r>
              <a:rPr lang="en-US" u="sng" dirty="0" smtClean="0"/>
              <a:t>both</a:t>
            </a:r>
            <a:r>
              <a:rPr lang="en-US" dirty="0" smtClean="0"/>
              <a:t> the data and the cells</a:t>
            </a:r>
          </a:p>
          <a:p>
            <a:r>
              <a:rPr lang="en-US" u="sng" dirty="0" smtClean="0"/>
              <a:t>Clearing</a:t>
            </a:r>
            <a:r>
              <a:rPr lang="en-US" dirty="0" smtClean="0"/>
              <a:t> data from a worksheet removes the data but leaves the blank cells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57400"/>
            <a:ext cx="4572000" cy="391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57200" y="6488668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Remember </a:t>
            </a:r>
            <a:r>
              <a:rPr lang="en-US" dirty="0" smtClean="0">
                <a:solidFill>
                  <a:srgbClr val="FFFF00"/>
                </a:solidFill>
              </a:rPr>
              <a:t>&lt;ctrl&gt;+Z </a:t>
            </a:r>
            <a:r>
              <a:rPr lang="en-US" dirty="0" smtClean="0"/>
              <a:t>to Edit Undo most undesired changes using the keyboard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Inserting and Deleting a Cell Range</a:t>
            </a:r>
          </a:p>
        </p:txBody>
      </p:sp>
      <p:pic>
        <p:nvPicPr>
          <p:cNvPr id="6" name="Content Placeholder 5" descr="FigEX1-2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020" t="5507"/>
          <a:stretch>
            <a:fillRect/>
          </a:stretch>
        </p:blipFill>
        <p:spPr>
          <a:xfrm>
            <a:off x="533400" y="1371600"/>
            <a:ext cx="8153400" cy="48006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Inserting and Deleting a </a:t>
            </a:r>
            <a:r>
              <a:rPr lang="en-US" b="1" dirty="0" smtClean="0">
                <a:solidFill>
                  <a:srgbClr val="FF0000"/>
                </a:solidFill>
              </a:rPr>
              <a:t>Worksheet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5791200" cy="4800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 </a:t>
            </a:r>
            <a:r>
              <a:rPr lang="en-US" b="1" dirty="0" smtClean="0"/>
              <a:t>insert</a:t>
            </a:r>
            <a:r>
              <a:rPr lang="en-US" dirty="0" smtClean="0"/>
              <a:t> a new worksheet into the workbook,</a:t>
            </a:r>
          </a:p>
          <a:p>
            <a:pPr lvl="1"/>
            <a:r>
              <a:rPr lang="en-US" dirty="0" smtClean="0"/>
              <a:t> right-click a sheet tab, </a:t>
            </a:r>
            <a:endParaRPr lang="en-US" dirty="0"/>
          </a:p>
          <a:p>
            <a:pPr lvl="1"/>
            <a:r>
              <a:rPr lang="en-US" dirty="0" smtClean="0"/>
              <a:t>click </a:t>
            </a:r>
            <a:r>
              <a:rPr lang="en-US" b="1" dirty="0" smtClean="0"/>
              <a:t>Insert</a:t>
            </a:r>
            <a:r>
              <a:rPr lang="en-US" dirty="0" smtClean="0"/>
              <a:t> on the shortcut menu, </a:t>
            </a:r>
          </a:p>
          <a:p>
            <a:pPr lvl="1"/>
            <a:r>
              <a:rPr lang="en-US" dirty="0" smtClean="0"/>
              <a:t>select a sheet type, and then click the </a:t>
            </a:r>
            <a:r>
              <a:rPr lang="en-US" b="1" dirty="0" smtClean="0"/>
              <a:t>OK</a:t>
            </a:r>
            <a:r>
              <a:rPr lang="en-US" dirty="0" smtClean="0"/>
              <a:t> button</a:t>
            </a:r>
          </a:p>
          <a:p>
            <a:endParaRPr lang="en-US" dirty="0" smtClean="0"/>
          </a:p>
          <a:p>
            <a:r>
              <a:rPr lang="en-US" dirty="0" smtClean="0"/>
              <a:t>Or Press the Insert Sheet Icon </a:t>
            </a:r>
          </a:p>
          <a:p>
            <a:endParaRPr lang="en-US" dirty="0" smtClean="0"/>
          </a:p>
          <a:p>
            <a:r>
              <a:rPr lang="en-US" dirty="0" smtClean="0"/>
              <a:t>You can </a:t>
            </a:r>
            <a:r>
              <a:rPr lang="en-US" b="1" dirty="0" smtClean="0"/>
              <a:t>delete</a:t>
            </a:r>
            <a:r>
              <a:rPr lang="en-US" dirty="0" smtClean="0"/>
              <a:t> a worksheet from a workbook in two ways:</a:t>
            </a:r>
          </a:p>
          <a:p>
            <a:pPr lvl="1"/>
            <a:r>
              <a:rPr lang="en-US" dirty="0" smtClean="0"/>
              <a:t>You can right-click the sheet tab of the worksheet you want to delete, and then click </a:t>
            </a:r>
            <a:r>
              <a:rPr lang="en-US" b="1" dirty="0" smtClean="0"/>
              <a:t>Delete</a:t>
            </a:r>
            <a:r>
              <a:rPr lang="en-US" dirty="0" smtClean="0"/>
              <a:t> on the shortcut menu</a:t>
            </a:r>
          </a:p>
          <a:p>
            <a:pPr lvl="1" algn="ctr"/>
            <a:r>
              <a:rPr lang="en-US" dirty="0" smtClean="0"/>
              <a:t>Go to the </a:t>
            </a:r>
            <a:r>
              <a:rPr lang="en-US" b="1" dirty="0" smtClean="0"/>
              <a:t>Home tab – Cells group</a:t>
            </a:r>
            <a:r>
              <a:rPr lang="en-US" dirty="0" smtClean="0"/>
              <a:t>, click the </a:t>
            </a:r>
            <a:r>
              <a:rPr lang="en-US" b="1" dirty="0" smtClean="0"/>
              <a:t>Delete</a:t>
            </a:r>
            <a:r>
              <a:rPr lang="en-US" dirty="0" smtClean="0"/>
              <a:t> button arrow and then click </a:t>
            </a:r>
            <a:r>
              <a:rPr lang="en-US" b="1" dirty="0" smtClean="0"/>
              <a:t>Delete</a:t>
            </a:r>
            <a:r>
              <a:rPr lang="en-US" dirty="0" smtClean="0"/>
              <a:t> </a:t>
            </a:r>
            <a:r>
              <a:rPr lang="en-US" b="1" dirty="0" smtClean="0"/>
              <a:t>Sheet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63982"/>
            <a:ext cx="1395412" cy="90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5" t="7671" r="5966" b="70359"/>
          <a:stretch/>
        </p:blipFill>
        <p:spPr bwMode="auto">
          <a:xfrm>
            <a:off x="6553200" y="4080164"/>
            <a:ext cx="2251245" cy="214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Renaming a Worksheet</a:t>
            </a:r>
          </a:p>
        </p:txBody>
      </p:sp>
      <p:sp>
        <p:nvSpPr>
          <p:cNvPr id="37891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</a:t>
            </a:r>
            <a:r>
              <a:rPr lang="en-US" b="1" dirty="0"/>
              <a:t>rename</a:t>
            </a:r>
            <a:r>
              <a:rPr lang="en-US" dirty="0"/>
              <a:t> a worksheet, you </a:t>
            </a:r>
            <a:r>
              <a:rPr lang="en-US" dirty="0" smtClean="0"/>
              <a:t>Double-Left-Click </a:t>
            </a:r>
            <a:r>
              <a:rPr lang="en-US" dirty="0"/>
              <a:t>the sheet </a:t>
            </a:r>
            <a:r>
              <a:rPr lang="en-US" dirty="0" smtClean="0"/>
              <a:t>tab (or Right-Click) </a:t>
            </a:r>
            <a:r>
              <a:rPr lang="en-US" dirty="0"/>
              <a:t>to select the sheet name, type a new name for the sheet, and then press the </a:t>
            </a:r>
            <a:r>
              <a:rPr lang="en-US" dirty="0" smtClean="0"/>
              <a:t>&lt;Enter&gt; </a:t>
            </a:r>
            <a:r>
              <a:rPr lang="en-US" dirty="0"/>
              <a:t>key</a:t>
            </a:r>
          </a:p>
          <a:p>
            <a:pPr lvl="1"/>
            <a:r>
              <a:rPr lang="en-US" dirty="0"/>
              <a:t>Sheet names cannot exceed 31 characters in length, including blank spaces</a:t>
            </a:r>
          </a:p>
          <a:p>
            <a:pPr lvl="1"/>
            <a:r>
              <a:rPr lang="en-US" dirty="0"/>
              <a:t>The width of the sheet tab adjusts to the length of </a:t>
            </a:r>
            <a:r>
              <a:rPr lang="en-US" dirty="0" smtClean="0"/>
              <a:t>what you enter (keep it short!)</a:t>
            </a:r>
          </a:p>
          <a:p>
            <a:pPr lvl="1"/>
            <a:r>
              <a:rPr lang="en-US" dirty="0" smtClean="0"/>
              <a:t>It is a good practice Not to have &lt;Spaces&gt; in the Sheet Name. (Use the underscore _   {</a:t>
            </a:r>
            <a:r>
              <a:rPr lang="en-US" dirty="0" err="1" smtClean="0"/>
              <a:t>Raw_Data</a:t>
            </a:r>
            <a:r>
              <a:rPr lang="en-US" dirty="0" smtClean="0"/>
              <a:t>} 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7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Moving and Copying a Worksheet</a:t>
            </a:r>
            <a:endParaRPr lang="en-US"/>
          </a:p>
        </p:txBody>
      </p:sp>
      <p:sp>
        <p:nvSpPr>
          <p:cNvPr id="38915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You can change the placement of the </a:t>
            </a:r>
            <a:r>
              <a:rPr lang="en-US" b="1" dirty="0" smtClean="0"/>
              <a:t>worksheets </a:t>
            </a:r>
            <a:r>
              <a:rPr lang="en-US" dirty="0" smtClean="0"/>
              <a:t>in a workbook</a:t>
            </a:r>
          </a:p>
          <a:p>
            <a:r>
              <a:rPr lang="en-US" dirty="0" smtClean="0"/>
              <a:t>To reposition a worksheet, &lt;Left Click&gt; and drag the sheet tab to a new location relative to other worksheets in the workbook</a:t>
            </a:r>
          </a:p>
          <a:p>
            <a:r>
              <a:rPr lang="en-US" dirty="0" smtClean="0"/>
              <a:t>To copy a worksheet, just press the </a:t>
            </a:r>
            <a:r>
              <a:rPr lang="en-US" b="1" dirty="0" smtClean="0"/>
              <a:t>Ctrl</a:t>
            </a:r>
            <a:r>
              <a:rPr lang="en-US" dirty="0" smtClean="0"/>
              <a:t> key and &lt;Left Click&gt; and drag and drop the sheet tab</a:t>
            </a:r>
          </a:p>
          <a:p>
            <a:r>
              <a:rPr lang="en-US" dirty="0" smtClean="0"/>
              <a:t>You can also &lt;Right Click&gt; the Sheet Tab and select a desired option from the Dialog Box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3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&lt;Right Click&gt; Sheet Tabs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61841" r="62499" b="6250"/>
          <a:stretch/>
        </p:blipFill>
        <p:spPr bwMode="auto">
          <a:xfrm>
            <a:off x="2971800" y="1219200"/>
            <a:ext cx="3771014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6018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525963"/>
          </a:xfrm>
        </p:spPr>
        <p:txBody>
          <a:bodyPr/>
          <a:lstStyle/>
          <a:p>
            <a:r>
              <a:rPr lang="en-US" dirty="0" smtClean="0"/>
              <a:t>END OF SECTION </a:t>
            </a:r>
          </a:p>
          <a:p>
            <a:pPr lvl="2"/>
            <a:r>
              <a:rPr lang="en-US" smtClean="0"/>
              <a:t>ROWS </a:t>
            </a:r>
            <a:r>
              <a:rPr lang="en-US" dirty="0" smtClean="0"/>
              <a:t>– COLUMNS </a:t>
            </a:r>
            <a:r>
              <a:rPr lang="en-US" smtClean="0"/>
              <a:t>– SHEETS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16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Blank for Duplex Printing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79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3" y="188640"/>
            <a:ext cx="7239000" cy="868362"/>
          </a:xfrm>
        </p:spPr>
        <p:txBody>
          <a:bodyPr/>
          <a:lstStyle/>
          <a:p>
            <a:r>
              <a:rPr lang="en-US" dirty="0" smtClean="0"/>
              <a:t>This class will not be…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3" y="2132637"/>
            <a:ext cx="3276600" cy="40386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12800" dirty="0"/>
              <a:t>Lengthy</a:t>
            </a:r>
          </a:p>
          <a:p>
            <a:pPr>
              <a:buNone/>
            </a:pPr>
            <a:r>
              <a:rPr lang="en-US" sz="12800" dirty="0"/>
              <a:t>Endless </a:t>
            </a:r>
          </a:p>
          <a:p>
            <a:pPr>
              <a:buNone/>
            </a:pPr>
            <a:r>
              <a:rPr lang="en-US" sz="12800" dirty="0"/>
              <a:t>Continuous</a:t>
            </a:r>
          </a:p>
          <a:p>
            <a:pPr>
              <a:buNone/>
            </a:pPr>
            <a:r>
              <a:rPr lang="en-US" sz="12800" dirty="0"/>
              <a:t>Torture with</a:t>
            </a:r>
          </a:p>
          <a:p>
            <a:pPr>
              <a:buNone/>
            </a:pPr>
            <a:r>
              <a:rPr lang="en-US" sz="12800" dirty="0"/>
              <a:t>Unending</a:t>
            </a:r>
          </a:p>
          <a:p>
            <a:pPr>
              <a:buNone/>
            </a:pPr>
            <a:r>
              <a:rPr lang="en-US" sz="12800" dirty="0"/>
              <a:t>Repetition of </a:t>
            </a:r>
          </a:p>
          <a:p>
            <a:pPr>
              <a:buNone/>
            </a:pPr>
            <a:r>
              <a:rPr lang="en-US" sz="12800" dirty="0"/>
              <a:t>Explanations.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39A22-90AF-4C3B-914B-98E5AD27442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219" name="Picture 3" descr="C:\Documents and Settings\Travis\Local Settings\Temporary Internet Files\Content.IE5\S5UNC5EF\MC900141331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354" y="1627127"/>
            <a:ext cx="3453670" cy="41278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35354" y="2088780"/>
            <a:ext cx="1627446" cy="1200304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algn="ctr"/>
            <a:r>
              <a:rPr lang="en-US" sz="2400" dirty="0"/>
              <a:t>A </a:t>
            </a:r>
          </a:p>
          <a:p>
            <a:pPr algn="ctr"/>
            <a:r>
              <a:rPr lang="en-US" sz="2400" dirty="0"/>
              <a:t> </a:t>
            </a:r>
            <a:r>
              <a:rPr lang="en-US" sz="2400" dirty="0" smtClean="0"/>
              <a:t>LECTURE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79612" y="5874614"/>
            <a:ext cx="7162800" cy="36930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i="1" dirty="0" smtClean="0"/>
              <a:t>Class participation is welcomed and beneficial to </a:t>
            </a:r>
            <a:r>
              <a:rPr lang="en-US" b="1" i="1" dirty="0" smtClean="0"/>
              <a:t>you (and others)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15716" y="1165475"/>
            <a:ext cx="3962400" cy="92330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r>
              <a:rPr lang="en-US" dirty="0" smtClean="0"/>
              <a:t>Not many people know the word “LECTURE” is actually an acronym. It stands for: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239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00"/>
                            </p:stCondLst>
                            <p:childTnLst>
                              <p:par>
                                <p:cTn id="48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9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Blank for Duplex Printing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541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891" y="2480397"/>
            <a:ext cx="7772400" cy="1362075"/>
          </a:xfrm>
        </p:spPr>
        <p:txBody>
          <a:bodyPr>
            <a:noAutofit/>
          </a:bodyPr>
          <a:lstStyle/>
          <a:p>
            <a:r>
              <a:rPr lang="en-US" sz="8000" dirty="0" smtClean="0"/>
              <a:t>AutoFill</a:t>
            </a:r>
            <a:endParaRPr lang="en-US" sz="8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3791-ED6C-41A9-9553-5EAD255C390A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2244852" y="266267"/>
            <a:ext cx="648004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Nolan Tomboulian</a:t>
            </a:r>
          </a:p>
          <a:p>
            <a:r>
              <a:rPr lang="en-US" dirty="0" smtClean="0">
                <a:hlinkClick r:id="rId3"/>
              </a:rPr>
              <a:t>Tomboulian@yahoo.com</a:t>
            </a:r>
            <a:endParaRPr lang="en-US" dirty="0" smtClean="0"/>
          </a:p>
          <a:p>
            <a:r>
              <a:rPr lang="en-US" dirty="0" smtClean="0"/>
              <a:t>Tomboulian.Wikispaces.com</a:t>
            </a:r>
          </a:p>
        </p:txBody>
      </p:sp>
      <p:pic>
        <p:nvPicPr>
          <p:cNvPr id="7" name="Picture 6" descr="exc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" y="85292"/>
            <a:ext cx="2381250" cy="2381250"/>
          </a:xfrm>
          <a:prstGeom prst="rect">
            <a:avLst/>
          </a:prstGeom>
        </p:spPr>
      </p:pic>
      <p:pic>
        <p:nvPicPr>
          <p:cNvPr id="8" name="Picture 7" descr="http://www.bridgeschristianchurch.org/images/library/compus.png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4012726"/>
            <a:ext cx="2438399" cy="1854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38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Working with AutoFill</a:t>
            </a:r>
            <a:endParaRPr lang="en-US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5200" b="1" dirty="0" smtClean="0"/>
              <a:t>AutoFill </a:t>
            </a:r>
            <a:r>
              <a:rPr lang="en-US" dirty="0" smtClean="0"/>
              <a:t>copies content and formats from a cell or range into an adjacent cell or range</a:t>
            </a:r>
          </a:p>
          <a:p>
            <a:pPr lvl="1"/>
            <a:r>
              <a:rPr lang="en-US" dirty="0" smtClean="0"/>
              <a:t>Select the cell or range that contains the Data, Formula (s) you want to copy</a:t>
            </a:r>
          </a:p>
          <a:p>
            <a:pPr lvl="1"/>
            <a:r>
              <a:rPr lang="en-US" dirty="0" smtClean="0"/>
              <a:t>Drag the </a:t>
            </a:r>
            <a:r>
              <a:rPr lang="en-US" sz="3500" b="1" dirty="0" smtClean="0"/>
              <a:t>fill handle </a:t>
            </a:r>
            <a:r>
              <a:rPr lang="en-US" dirty="0" smtClean="0"/>
              <a:t>in the direction you want to copy and then release the mouse button</a:t>
            </a:r>
          </a:p>
          <a:p>
            <a:pPr lvl="1"/>
            <a:r>
              <a:rPr lang="en-US" dirty="0" smtClean="0"/>
              <a:t>To copy only the formats or only the formulas, click the </a:t>
            </a:r>
            <a:r>
              <a:rPr lang="en-US" b="1" dirty="0" smtClean="0"/>
              <a:t>AutoFill Options </a:t>
            </a:r>
            <a:r>
              <a:rPr lang="en-US" dirty="0" smtClean="0"/>
              <a:t>button (that appears after dragging the fill handle) and select the appropriate option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D68E-9FFA-49C1-95EC-2342D2F1A576}" type="slidenum">
              <a:rPr lang="en-US" smtClean="0"/>
              <a:pPr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9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with AutoFill</a:t>
            </a:r>
          </a:p>
        </p:txBody>
      </p:sp>
      <p:pic>
        <p:nvPicPr>
          <p:cNvPr id="17411" name="Picture 6" descr="EX3-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817" r="25926"/>
          <a:stretch>
            <a:fillRect/>
          </a:stretch>
        </p:blipFill>
        <p:spPr>
          <a:xfrm>
            <a:off x="533400" y="1524000"/>
            <a:ext cx="8083696" cy="3886200"/>
          </a:xfr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8B226-E19C-48D0-9FE5-480F2E82FDED}" type="slidenum">
              <a:rPr lang="en-US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Using the AutoFill Options Button</a:t>
            </a:r>
            <a:endParaRPr lang="en-US"/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default, </a:t>
            </a:r>
            <a:r>
              <a:rPr lang="en-US" b="1" dirty="0" smtClean="0"/>
              <a:t>AutoFill</a:t>
            </a:r>
            <a:r>
              <a:rPr lang="en-US" dirty="0" smtClean="0"/>
              <a:t> copies both the formulas and the formats of the original range to the selected range</a:t>
            </a:r>
          </a:p>
          <a:p>
            <a:r>
              <a:rPr lang="en-US" dirty="0" smtClean="0"/>
              <a:t>You can specify what is copied by using the </a:t>
            </a:r>
            <a:r>
              <a:rPr lang="en-US" b="1" dirty="0" smtClean="0"/>
              <a:t>AutoFill Options button </a:t>
            </a:r>
            <a:r>
              <a:rPr lang="en-US" dirty="0" smtClean="0"/>
              <a:t>that appears after you release the mouse button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3919F-F853-4491-A6B9-1BE973E92CE7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18438" name="Picture 4" descr="EX3-18"/>
          <p:cNvPicPr>
            <a:picLocks noChangeAspect="1" noChangeArrowheads="1"/>
          </p:cNvPicPr>
          <p:nvPr/>
        </p:nvPicPr>
        <p:blipFill>
          <a:blip r:embed="rId2" cstate="print"/>
          <a:srcRect r="26676"/>
          <a:stretch>
            <a:fillRect/>
          </a:stretch>
        </p:blipFill>
        <p:spPr bwMode="auto">
          <a:xfrm>
            <a:off x="990600" y="4800600"/>
            <a:ext cx="714197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40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Working with AutoFill</a:t>
            </a:r>
            <a:endParaRPr lang="en-US"/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or</a:t>
            </a:r>
          </a:p>
          <a:p>
            <a:r>
              <a:rPr lang="en-US" dirty="0" smtClean="0"/>
              <a:t>Select the cell or range that contains the formula(s) you want to copy</a:t>
            </a:r>
          </a:p>
          <a:p>
            <a:r>
              <a:rPr lang="en-US" dirty="0" smtClean="0"/>
              <a:t>Go to the [</a:t>
            </a:r>
            <a:r>
              <a:rPr lang="en-US" b="1" dirty="0" smtClean="0"/>
              <a:t>Home] tab - Editing</a:t>
            </a:r>
            <a:r>
              <a:rPr lang="en-US" dirty="0" smtClean="0"/>
              <a:t> </a:t>
            </a:r>
            <a:r>
              <a:rPr lang="en-US" b="1" dirty="0" smtClean="0"/>
              <a:t>group and </a:t>
            </a:r>
            <a:r>
              <a:rPr lang="en-US" dirty="0" smtClean="0"/>
              <a:t>click the </a:t>
            </a:r>
            <a:r>
              <a:rPr lang="en-US" b="1" dirty="0" smtClean="0"/>
              <a:t>Fill</a:t>
            </a:r>
            <a:r>
              <a:rPr lang="en-US" dirty="0" smtClean="0"/>
              <a:t> button</a:t>
            </a:r>
          </a:p>
          <a:p>
            <a:r>
              <a:rPr lang="en-US" dirty="0" smtClean="0"/>
              <a:t>Select the appropriate fill direction and fill type (or click Series, enter the desired fill series options, and then click the OK button)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1D68E-9FFA-49C1-95EC-2342D2F1A576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Filling a Series</a:t>
            </a: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AutoFill can also be used to create a series of numbers, dates, or text based on a pattern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AD145-3D46-4E44-890C-0796EE8F45A1}" type="slidenum">
              <a:rPr lang="en-US"/>
              <a:pPr/>
              <a:t>126</a:t>
            </a:fld>
            <a:endParaRPr lang="en-US"/>
          </a:p>
        </p:txBody>
      </p:sp>
      <p:pic>
        <p:nvPicPr>
          <p:cNvPr id="19462" name="Picture 4" descr="EX3-19"/>
          <p:cNvPicPr>
            <a:picLocks noChangeAspect="1" noChangeArrowheads="1"/>
          </p:cNvPicPr>
          <p:nvPr/>
        </p:nvPicPr>
        <p:blipFill rotWithShape="1">
          <a:blip r:embed="rId2" cstate="print"/>
          <a:srcRect l="26265" r="7473"/>
          <a:stretch/>
        </p:blipFill>
        <p:spPr bwMode="auto">
          <a:xfrm>
            <a:off x="457201" y="2854036"/>
            <a:ext cx="8490738" cy="354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153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Filling a Series</a:t>
            </a:r>
          </a:p>
        </p:txBody>
      </p:sp>
      <p:pic>
        <p:nvPicPr>
          <p:cNvPr id="20483" name="Picture 6" descr="EX3-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biLevel thresh="75000"/>
          </a:blip>
          <a:srcRect l="24831" t="8597"/>
          <a:stretch>
            <a:fillRect/>
          </a:stretch>
        </p:blipFill>
        <p:spPr>
          <a:xfrm>
            <a:off x="533400" y="1447800"/>
            <a:ext cx="8093612" cy="43434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3C97C-B4C1-4BFB-9C5B-DE1AFF424F53}" type="slidenum">
              <a:rPr lang="en-US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Creating a Series with AutoFill</a:t>
            </a:r>
            <a:endParaRPr lang="en-US"/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Enter the first few values of the series into a range</a:t>
            </a:r>
          </a:p>
          <a:p>
            <a:r>
              <a:rPr lang="en-US" dirty="0" smtClean="0"/>
              <a:t>Select the range, and then drag the fill handle of the selected range over the cells you want to fill</a:t>
            </a:r>
          </a:p>
          <a:p>
            <a:pPr>
              <a:buNone/>
            </a:pPr>
            <a:r>
              <a:rPr lang="en-US" b="1" dirty="0" smtClean="0"/>
              <a:t>or</a:t>
            </a:r>
          </a:p>
          <a:p>
            <a:r>
              <a:rPr lang="en-US" dirty="0" smtClean="0"/>
              <a:t>Enter the first few values of the series into a range</a:t>
            </a:r>
          </a:p>
          <a:p>
            <a:r>
              <a:rPr lang="en-US" dirty="0" smtClean="0"/>
              <a:t>Select the entire range into which you want to extend the series</a:t>
            </a:r>
          </a:p>
          <a:p>
            <a:r>
              <a:rPr lang="en-US" dirty="0" smtClean="0"/>
              <a:t>Go to </a:t>
            </a:r>
            <a:r>
              <a:rPr lang="en-US" smtClean="0"/>
              <a:t>the [</a:t>
            </a:r>
            <a:r>
              <a:rPr lang="en-US" b="1" smtClean="0"/>
              <a:t>Home] </a:t>
            </a:r>
            <a:r>
              <a:rPr lang="en-US" b="1" dirty="0" smtClean="0"/>
              <a:t>tab - Editing group</a:t>
            </a:r>
            <a:r>
              <a:rPr lang="en-US" dirty="0" smtClean="0"/>
              <a:t>, click the </a:t>
            </a:r>
            <a:r>
              <a:rPr lang="en-US" b="1" dirty="0" smtClean="0"/>
              <a:t>Fill</a:t>
            </a:r>
            <a:r>
              <a:rPr lang="en-US" dirty="0" smtClean="0"/>
              <a:t> </a:t>
            </a:r>
            <a:r>
              <a:rPr lang="en-US" b="1" dirty="0" smtClean="0"/>
              <a:t>button</a:t>
            </a:r>
            <a:r>
              <a:rPr lang="en-US" dirty="0" smtClean="0"/>
              <a:t>, and then click Down, Right, Up, Left, Series, or Justify to set the direction you want to extend the series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138C-239B-45E4-B40C-973D665535D4}" type="slidenum">
              <a:rPr lang="en-US" smtClean="0"/>
              <a:pPr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799" y="2903514"/>
            <a:ext cx="7772400" cy="2895600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Applying Formats</a:t>
            </a:r>
            <a:br>
              <a:rPr lang="en-US" sz="6600" dirty="0" smtClean="0"/>
            </a:br>
            <a:r>
              <a:rPr lang="en-US" sz="6600" dirty="0" smtClean="0"/>
              <a:t>STYLES &amp;</a:t>
            </a:r>
            <a:br>
              <a:rPr lang="en-US" sz="6600" dirty="0" smtClean="0"/>
            </a:br>
            <a:r>
              <a:rPr lang="en-US" sz="6600" dirty="0" smtClean="0"/>
              <a:t>Paste Special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2EF6-497F-4FDF-BE4E-9132CF3E2369}" type="slidenum">
              <a:rPr lang="en-US" smtClean="0"/>
              <a:pPr/>
              <a:t>129</a:t>
            </a:fld>
            <a:endParaRPr lang="en-US"/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3048000" y="719198"/>
            <a:ext cx="4572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4000" dirty="0" smtClean="0"/>
              <a:t>Nolan Tomboulian</a:t>
            </a:r>
          </a:p>
          <a:p>
            <a:r>
              <a:rPr lang="en-US" dirty="0" smtClean="0">
                <a:hlinkClick r:id="rId2"/>
              </a:rPr>
              <a:t>Tomboulian@yahoo.com</a:t>
            </a:r>
            <a:endParaRPr lang="en-US" dirty="0" smtClean="0"/>
          </a:p>
          <a:p>
            <a:r>
              <a:rPr lang="en-US" dirty="0" smtClean="0"/>
              <a:t>Tomboulian.Wikispaces.com</a:t>
            </a:r>
          </a:p>
        </p:txBody>
      </p:sp>
      <p:pic>
        <p:nvPicPr>
          <p:cNvPr id="7" name="Picture 6" descr="exc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" y="538223"/>
            <a:ext cx="2381250" cy="2381250"/>
          </a:xfrm>
          <a:prstGeom prst="rect">
            <a:avLst/>
          </a:prstGeom>
        </p:spPr>
      </p:pic>
      <p:pic>
        <p:nvPicPr>
          <p:cNvPr id="8" name="Picture 7" descr="http://www.bridgeschristianchurch.org/images/library/compus.pn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3922539"/>
            <a:ext cx="1794164" cy="1364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4316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lephant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5397" y="1290487"/>
            <a:ext cx="3713212" cy="27813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1090970" y="213681"/>
            <a:ext cx="7994448" cy="769417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How do you eat an elephant?</a:t>
            </a:r>
          </a:p>
        </p:txBody>
      </p:sp>
      <p:pic>
        <p:nvPicPr>
          <p:cNvPr id="8" name="Picture 7" descr="Elephant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0205" y="1373446"/>
            <a:ext cx="2622036" cy="3272299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2551471" y="3429000"/>
            <a:ext cx="855406" cy="9217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5638800" y="1118419"/>
            <a:ext cx="855406" cy="9217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1" name="Cloud 10"/>
          <p:cNvSpPr/>
          <p:nvPr/>
        </p:nvSpPr>
        <p:spPr>
          <a:xfrm>
            <a:off x="2423652" y="1221658"/>
            <a:ext cx="855406" cy="9217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5624052" y="3429000"/>
            <a:ext cx="855406" cy="9217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3" name="Cloud 12"/>
          <p:cNvSpPr/>
          <p:nvPr/>
        </p:nvSpPr>
        <p:spPr>
          <a:xfrm>
            <a:off x="4055807" y="1044678"/>
            <a:ext cx="1032387" cy="112333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4" name="Cloud 13"/>
          <p:cNvSpPr/>
          <p:nvPr/>
        </p:nvSpPr>
        <p:spPr>
          <a:xfrm>
            <a:off x="5388080" y="1831260"/>
            <a:ext cx="1032387" cy="112333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2576051" y="1836178"/>
            <a:ext cx="1032387" cy="112333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6" name="Cloud 15"/>
          <p:cNvSpPr/>
          <p:nvPr/>
        </p:nvSpPr>
        <p:spPr>
          <a:xfrm>
            <a:off x="3121744" y="2305665"/>
            <a:ext cx="1032387" cy="112333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4572003" y="3244645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969345" y="1111045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4572003" y="1130710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240594" y="2482645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2261422" y="2583425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3087329" y="3072581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3500286" y="1582997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4572003" y="1877961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3930446" y="2305668"/>
            <a:ext cx="1283109" cy="130769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26" name="Cloud 25"/>
          <p:cNvSpPr/>
          <p:nvPr/>
        </p:nvSpPr>
        <p:spPr>
          <a:xfrm>
            <a:off x="3930447" y="2890684"/>
            <a:ext cx="1555955" cy="184600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95653" y="1537961"/>
            <a:ext cx="5943599" cy="3416296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There are </a:t>
            </a:r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many options 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you may never use!</a:t>
            </a:r>
          </a:p>
          <a:p>
            <a:pPr algn="ctr"/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86056" y="5409220"/>
            <a:ext cx="7846144" cy="1323415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There are many tutorials and resources available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9C439-AD9B-4955-BDBF-321F5215D16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Copying Formats </a:t>
            </a:r>
            <a:br>
              <a:rPr lang="en-US" smtClean="0"/>
            </a:br>
            <a:r>
              <a:rPr lang="en-US" smtClean="0"/>
              <a:t>with the Format Painter</a:t>
            </a:r>
            <a:endParaRPr lang="en-US"/>
          </a:p>
        </p:txBody>
      </p:sp>
      <p:sp>
        <p:nvSpPr>
          <p:cNvPr id="21507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The Format Painter copies the formatting from one cell or range to another cell or range, without duplicating any of the data</a:t>
            </a:r>
          </a:p>
          <a:p>
            <a:pPr lvl="1"/>
            <a:r>
              <a:rPr lang="en-US" dirty="0" smtClean="0"/>
              <a:t>Select the range containing the format you wish to copy</a:t>
            </a:r>
          </a:p>
          <a:p>
            <a:pPr lvl="1"/>
            <a:r>
              <a:rPr lang="en-US" dirty="0" smtClean="0"/>
              <a:t>Click the </a:t>
            </a:r>
            <a:r>
              <a:rPr lang="en-US" b="1" dirty="0" smtClean="0"/>
              <a:t>Format Painter Button </a:t>
            </a:r>
            <a:r>
              <a:rPr lang="en-US" dirty="0" smtClean="0"/>
              <a:t>on the [</a:t>
            </a:r>
            <a:r>
              <a:rPr lang="en-US" b="1" dirty="0" smtClean="0"/>
              <a:t>Home]</a:t>
            </a:r>
            <a:r>
              <a:rPr lang="en-US" dirty="0" smtClean="0"/>
              <a:t> </a:t>
            </a:r>
            <a:r>
              <a:rPr lang="en-US" b="1" dirty="0" smtClean="0"/>
              <a:t>tab</a:t>
            </a:r>
          </a:p>
          <a:p>
            <a:pPr lvl="3"/>
            <a:r>
              <a:rPr lang="en-US" b="1" dirty="0" smtClean="0"/>
              <a:t>&lt;Left Click&gt; 1 time to use 1 time</a:t>
            </a:r>
          </a:p>
          <a:p>
            <a:pPr lvl="3"/>
            <a:r>
              <a:rPr lang="en-US" b="1" dirty="0" smtClean="0"/>
              <a:t>&lt;Double Left Click&gt; to use until you press &lt;esc&gt;</a:t>
            </a:r>
          </a:p>
          <a:p>
            <a:pPr lvl="1"/>
            <a:r>
              <a:rPr lang="en-US" dirty="0" smtClean="0"/>
              <a:t>Click the cell to which you want to apply the format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80D4F-C301-4178-AF85-0B96FB667808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19" r="14835"/>
          <a:stretch/>
        </p:blipFill>
        <p:spPr>
          <a:xfrm>
            <a:off x="7086600" y="27709"/>
            <a:ext cx="1753997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77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Copying Formats with the </a:t>
            </a:r>
            <a:br>
              <a:rPr lang="en-US" smtClean="0"/>
            </a:br>
            <a:r>
              <a:rPr lang="en-US" smtClean="0"/>
              <a:t>Paste Options Button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b="1" dirty="0" smtClean="0"/>
              <a:t>Paste Options </a:t>
            </a:r>
            <a:r>
              <a:rPr lang="en-US" dirty="0" smtClean="0"/>
              <a:t>button allows you to choose from several options when pasting.</a:t>
            </a:r>
          </a:p>
          <a:p>
            <a:r>
              <a:rPr lang="en-US" dirty="0" smtClean="0"/>
              <a:t>You can choose: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sz="4400" b="1" dirty="0" smtClean="0"/>
              <a:t>just values </a:t>
            </a:r>
          </a:p>
          <a:p>
            <a:pPr marL="457200" lvl="1" indent="0">
              <a:buNone/>
            </a:pPr>
            <a:r>
              <a:rPr lang="en-US" sz="4400" b="1" dirty="0" smtClean="0"/>
              <a:t>values and formatting </a:t>
            </a:r>
          </a:p>
          <a:p>
            <a:pPr marL="457200" lvl="1" indent="0">
              <a:buNone/>
            </a:pPr>
            <a:r>
              <a:rPr lang="en-US" sz="4400" b="1" dirty="0" smtClean="0"/>
              <a:t>function values</a:t>
            </a:r>
          </a:p>
          <a:p>
            <a:pPr>
              <a:buNone/>
            </a:pPr>
            <a:r>
              <a:rPr lang="en-US" sz="4400" b="1" dirty="0" smtClean="0"/>
              <a:t> </a:t>
            </a:r>
            <a:endParaRPr lang="en-US" sz="4400" b="1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8F85-CDF6-448F-93E0-A9C5D6D2C42F}" type="slidenum">
              <a:rPr lang="en-US" smtClean="0"/>
              <a:pPr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28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Copying Formats with the </a:t>
            </a:r>
            <a:br>
              <a:rPr lang="en-US" smtClean="0"/>
            </a:br>
            <a:r>
              <a:rPr lang="en-US" smtClean="0"/>
              <a:t>Paste Options Button</a:t>
            </a:r>
            <a:endParaRPr lang="en-US"/>
          </a:p>
        </p:txBody>
      </p:sp>
      <p:pic>
        <p:nvPicPr>
          <p:cNvPr id="22531" name="Picture 6" descr="FigEX2-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501" r="25523"/>
          <a:stretch>
            <a:fillRect/>
          </a:stretch>
        </p:blipFill>
        <p:spPr>
          <a:xfrm>
            <a:off x="533399" y="1676400"/>
            <a:ext cx="8023775" cy="38100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A8F85-CDF6-448F-93E0-A9C5D6D2C42F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75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Paste Special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8767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Paste Special </a:t>
            </a:r>
            <a:r>
              <a:rPr lang="en-US" sz="3600" dirty="0" smtClean="0"/>
              <a:t>is another way you can control what is pasted from the </a:t>
            </a:r>
            <a:r>
              <a:rPr lang="en-US" sz="3600" b="1" dirty="0" smtClean="0"/>
              <a:t>Clipboard</a:t>
            </a:r>
          </a:p>
          <a:p>
            <a:r>
              <a:rPr lang="en-US" sz="3600" dirty="0" smtClean="0"/>
              <a:t>Provides many of the same options as the Paste Option button, but includes ability to quickly add summary functions to data and </a:t>
            </a:r>
            <a:r>
              <a:rPr lang="en-US" sz="3600" b="1" dirty="0" smtClean="0"/>
              <a:t>transpose </a:t>
            </a:r>
            <a:r>
              <a:rPr lang="en-US" sz="3600" dirty="0" smtClean="0"/>
              <a:t>data from rows to columns</a:t>
            </a:r>
            <a:endParaRPr lang="en-US" sz="360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C3D82-EA63-4089-8CBC-D9D6EA43FA06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14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Paste Special</a:t>
            </a:r>
            <a:endParaRPr lang="en-US" dirty="0"/>
          </a:p>
        </p:txBody>
      </p:sp>
      <p:pic>
        <p:nvPicPr>
          <p:cNvPr id="9" name="Content Placeholder 8" descr="FigEX2-18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020" r="4040"/>
          <a:stretch>
            <a:fillRect/>
          </a:stretch>
        </p:blipFill>
        <p:spPr>
          <a:xfrm>
            <a:off x="609599" y="1447800"/>
            <a:ext cx="8040182" cy="39624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C3D82-EA63-4089-8CBC-D9D6EA43FA06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52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Styles</a:t>
            </a:r>
          </a:p>
        </p:txBody>
      </p:sp>
      <p:sp>
        <p:nvSpPr>
          <p:cNvPr id="24579" name="Rectangle 3"/>
          <p:cNvSpPr>
            <a:spLocks noGrp="1"/>
          </p:cNvSpPr>
          <p:nvPr>
            <p:ph idx="1"/>
          </p:nvPr>
        </p:nvSpPr>
        <p:spPr>
          <a:xfrm>
            <a:off x="457200" y="1600201"/>
            <a:ext cx="7620000" cy="3962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 </a:t>
            </a:r>
            <a:r>
              <a:rPr lang="en-US" b="1" dirty="0"/>
              <a:t>style </a:t>
            </a:r>
            <a:r>
              <a:rPr lang="en-US" dirty="0"/>
              <a:t>is a collection of </a:t>
            </a:r>
            <a:r>
              <a:rPr lang="en-US" dirty="0" smtClean="0"/>
              <a:t>formatting that can be quickly applied to a cell or a range of cells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Can use the styles supplied with Excel or create your own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Some styles are connected to the workbook’s theme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0AD2-73A8-4126-91A8-CCC68D351772}" type="slidenum">
              <a:rPr lang="en-US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36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Styles</a:t>
            </a:r>
          </a:p>
        </p:txBody>
      </p:sp>
      <p:sp>
        <p:nvSpPr>
          <p:cNvPr id="24579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Select the cell or range to which you want to apply a style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Go to the [</a:t>
            </a:r>
            <a:r>
              <a:rPr lang="en-US" b="1" dirty="0" smtClean="0"/>
              <a:t>Home</a:t>
            </a:r>
            <a:r>
              <a:rPr lang="en-US" dirty="0" smtClean="0"/>
              <a:t> </a:t>
            </a:r>
            <a:r>
              <a:rPr lang="en-US" b="1" dirty="0" smtClean="0"/>
              <a:t>tab]</a:t>
            </a:r>
            <a:r>
              <a:rPr lang="en-US" dirty="0" smtClean="0"/>
              <a:t> – {</a:t>
            </a:r>
            <a:r>
              <a:rPr lang="en-US" b="1" dirty="0" smtClean="0"/>
              <a:t>Styles</a:t>
            </a:r>
            <a:r>
              <a:rPr lang="en-US" dirty="0" smtClean="0"/>
              <a:t> </a:t>
            </a:r>
            <a:r>
              <a:rPr lang="en-US" b="1" dirty="0" smtClean="0"/>
              <a:t>group}</a:t>
            </a:r>
            <a:r>
              <a:rPr lang="en-US" dirty="0" smtClean="0"/>
              <a:t> and click </a:t>
            </a:r>
            <a:r>
              <a:rPr lang="en-US" dirty="0"/>
              <a:t>the </a:t>
            </a:r>
            <a:r>
              <a:rPr lang="en-US" b="1" dirty="0"/>
              <a:t>Cell</a:t>
            </a:r>
            <a:r>
              <a:rPr lang="en-US" dirty="0"/>
              <a:t> </a:t>
            </a:r>
            <a:r>
              <a:rPr lang="en-US" b="1" dirty="0"/>
              <a:t>Styles</a:t>
            </a:r>
            <a:r>
              <a:rPr lang="en-US" dirty="0"/>
              <a:t> </a:t>
            </a:r>
            <a:r>
              <a:rPr lang="en-US" dirty="0" smtClean="0"/>
              <a:t>B</a:t>
            </a:r>
            <a:r>
              <a:rPr lang="en-US" b="1" dirty="0" smtClean="0"/>
              <a:t>utton</a:t>
            </a:r>
            <a:endParaRPr lang="en-US" b="1" dirty="0"/>
          </a:p>
          <a:p>
            <a:pPr>
              <a:lnSpc>
                <a:spcPct val="90000"/>
              </a:lnSpc>
            </a:pPr>
            <a:r>
              <a:rPr lang="en-US" dirty="0" smtClean="0"/>
              <a:t>To see a </a:t>
            </a:r>
            <a:r>
              <a:rPr lang="en-US" b="1" dirty="0" smtClean="0"/>
              <a:t>&lt;Live Preview&gt; </a:t>
            </a:r>
            <a:r>
              <a:rPr lang="en-US" dirty="0" smtClean="0"/>
              <a:t>of a style on the selected cell or range, point </a:t>
            </a:r>
            <a:r>
              <a:rPr lang="en-US" dirty="0"/>
              <a:t>to </a:t>
            </a:r>
            <a:r>
              <a:rPr lang="en-US" dirty="0" smtClean="0"/>
              <a:t>a </a:t>
            </a:r>
            <a:r>
              <a:rPr lang="en-US" dirty="0"/>
              <a:t>style in the </a:t>
            </a:r>
            <a:r>
              <a:rPr lang="en-US" i="1" dirty="0"/>
              <a:t>Cell Styles </a:t>
            </a:r>
            <a:r>
              <a:rPr lang="en-US" i="1" dirty="0" smtClean="0"/>
              <a:t>gallery</a:t>
            </a:r>
            <a:endParaRPr lang="en-US" i="1" dirty="0"/>
          </a:p>
          <a:p>
            <a:pPr>
              <a:lnSpc>
                <a:spcPct val="90000"/>
              </a:lnSpc>
            </a:pPr>
            <a:r>
              <a:rPr lang="en-US" dirty="0"/>
              <a:t>Click the style you want to apply to the selected cell or range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60AD2-73A8-4126-91A8-CCC68D351772}" type="slidenum">
              <a:rPr lang="en-US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96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Styles</a:t>
            </a:r>
          </a:p>
        </p:txBody>
      </p:sp>
      <p:pic>
        <p:nvPicPr>
          <p:cNvPr id="25603" name="Picture 6" descr="FigEX2-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4809"/>
          <a:stretch>
            <a:fillRect/>
          </a:stretch>
        </p:blipFill>
        <p:spPr>
          <a:xfrm>
            <a:off x="457200" y="1371600"/>
            <a:ext cx="8087505" cy="45720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87308-133F-4393-BE3E-76BFF0D543E2}" type="slidenum">
              <a:rPr lang="en-US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46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9600" dirty="0" smtClean="0"/>
              <a:t>STYLES </a:t>
            </a:r>
          </a:p>
          <a:p>
            <a:pPr marL="0" indent="0" algn="ctr">
              <a:buNone/>
            </a:pPr>
            <a:r>
              <a:rPr lang="en-US" sz="9600" dirty="0" smtClean="0"/>
              <a:t>and</a:t>
            </a:r>
          </a:p>
          <a:p>
            <a:pPr marL="0" indent="0" algn="ctr">
              <a:buNone/>
            </a:pPr>
            <a:r>
              <a:rPr lang="en-US" sz="9600" dirty="0" smtClean="0"/>
              <a:t>Paste Special</a:t>
            </a:r>
            <a:endParaRPr lang="en-US" sz="9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5872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Blank for Duplex Printing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36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POINT OF CLARIFICATION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6D50C-819D-4964-8318-445E992D9BC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13700" name="Text Box 4"/>
          <p:cNvSpPr txBox="1">
            <a:spLocks noChangeArrowheads="1"/>
          </p:cNvSpPr>
          <p:nvPr/>
        </p:nvSpPr>
        <p:spPr bwMode="auto">
          <a:xfrm>
            <a:off x="1355725" y="4379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3701" name="WordArt 5"/>
          <p:cNvSpPr>
            <a:spLocks noChangeArrowheads="1" noChangeShapeType="1" noTextEdit="1"/>
          </p:cNvSpPr>
          <p:nvPr/>
        </p:nvSpPr>
        <p:spPr bwMode="auto">
          <a:xfrm>
            <a:off x="755578" y="1268760"/>
            <a:ext cx="7776862" cy="142264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2400" kern="10" dirty="0">
                <a:ln w="9525">
                  <a:round/>
                  <a:headEnd/>
                  <a:tailEnd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Times New Roman"/>
                <a:cs typeface="Times New Roman"/>
              </a:rPr>
              <a:t>You know what you know</a:t>
            </a:r>
            <a:r>
              <a:rPr lang="en-US" sz="24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413702" name="WordArt 6"/>
          <p:cNvSpPr>
            <a:spLocks noChangeArrowheads="1" noChangeShapeType="1" noTextEdit="1"/>
          </p:cNvSpPr>
          <p:nvPr/>
        </p:nvSpPr>
        <p:spPr bwMode="auto">
          <a:xfrm>
            <a:off x="755577" y="3140968"/>
            <a:ext cx="7992888" cy="123894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720" dirty="0">
                <a:ln w="12700">
                  <a:noFill/>
                  <a:round/>
                  <a:headEnd/>
                  <a:tailEnd/>
                </a:ln>
                <a:solidFill>
                  <a:srgbClr val="33CCFF"/>
                </a:solidFill>
                <a:latin typeface="Impact"/>
              </a:rPr>
              <a:t>You know what you don't know!</a:t>
            </a:r>
          </a:p>
        </p:txBody>
      </p:sp>
      <p:sp>
        <p:nvSpPr>
          <p:cNvPr id="413703" name="WordArt 7"/>
          <p:cNvSpPr>
            <a:spLocks noChangeArrowheads="1" noChangeShapeType="1" noTextEdit="1"/>
          </p:cNvSpPr>
          <p:nvPr/>
        </p:nvSpPr>
        <p:spPr bwMode="auto">
          <a:xfrm>
            <a:off x="1355725" y="4746624"/>
            <a:ext cx="7392740" cy="134667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latin typeface="Arial Black"/>
              </a:rPr>
              <a:t>But you don't know </a:t>
            </a:r>
            <a:endParaRPr lang="en-US" sz="3600" kern="10" dirty="0" smtClean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latin typeface="Arial Black"/>
            </a:endParaRPr>
          </a:p>
          <a:p>
            <a:pPr algn="ctr"/>
            <a:r>
              <a:rPr lang="en-US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latin typeface="Arial Black"/>
              </a:rPr>
              <a:t>what 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latin typeface="Arial Black"/>
              </a:rPr>
              <a:t>you don't know</a:t>
            </a:r>
            <a:r>
              <a:rPr lang="en-US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727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1370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137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137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01" grpId="0"/>
      <p:bldP spid="413702" grpId="0"/>
      <p:bldP spid="413703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Blank for Duplex Printing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2061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138953"/>
          </a:xfrm>
        </p:spPr>
        <p:txBody>
          <a:bodyPr>
            <a:noAutofit/>
          </a:bodyPr>
          <a:lstStyle/>
          <a:p>
            <a:r>
              <a:rPr lang="en-US" sz="6600" dirty="0" smtClean="0"/>
              <a:t>Charts and Graphs &lt;F11&gt;</a:t>
            </a:r>
            <a:endParaRPr lang="en-US" sz="6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3791-ED6C-41A9-9553-5EAD255C390A}" type="slidenum">
              <a:rPr lang="en-US" smtClean="0"/>
              <a:pPr/>
              <a:t>141</a:t>
            </a:fld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3106630"/>
              </p:ext>
            </p:extLst>
          </p:nvPr>
        </p:nvGraphicFramePr>
        <p:xfrm>
          <a:off x="838200" y="2398606"/>
          <a:ext cx="2895600" cy="1900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9029"/>
              </p:ext>
            </p:extLst>
          </p:nvPr>
        </p:nvGraphicFramePr>
        <p:xfrm>
          <a:off x="4035136" y="1752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Subtitle 2"/>
          <p:cNvSpPr>
            <a:spLocks noGrp="1"/>
          </p:cNvSpPr>
          <p:nvPr/>
        </p:nvSpPr>
        <p:spPr>
          <a:xfrm>
            <a:off x="3543300" y="226040"/>
            <a:ext cx="4572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4000" dirty="0" smtClean="0"/>
              <a:t>Nolan Tomboulian</a:t>
            </a:r>
          </a:p>
          <a:p>
            <a:r>
              <a:rPr lang="en-US" dirty="0" smtClean="0">
                <a:hlinkClick r:id="rId5"/>
              </a:rPr>
              <a:t>Tomboulian@yahoo.com</a:t>
            </a:r>
            <a:endParaRPr lang="en-US" dirty="0" smtClean="0"/>
          </a:p>
          <a:p>
            <a:r>
              <a:rPr lang="en-US" dirty="0" smtClean="0"/>
              <a:t>Tomboulian.Wikispaces.com</a:t>
            </a:r>
          </a:p>
        </p:txBody>
      </p:sp>
      <p:pic>
        <p:nvPicPr>
          <p:cNvPr id="9" name="Picture 8" descr="exce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45065"/>
            <a:ext cx="2381250" cy="2381250"/>
          </a:xfrm>
          <a:prstGeom prst="rect">
            <a:avLst/>
          </a:prstGeom>
        </p:spPr>
      </p:pic>
      <p:pic>
        <p:nvPicPr>
          <p:cNvPr id="10" name="Picture 9" descr="http://www.bridgeschristianchurch.org/images/library/compus.png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1136" y="5181600"/>
            <a:ext cx="1794164" cy="1364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1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Charts and Graphs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Charts and Graphs are a simple way to help make information easier to analyze</a:t>
            </a:r>
          </a:p>
          <a:p>
            <a:r>
              <a:rPr lang="en-US" dirty="0" smtClean="0"/>
              <a:t>Often helps people make better sense of numerical data</a:t>
            </a:r>
          </a:p>
          <a:p>
            <a:pPr lvl="1"/>
            <a:r>
              <a:rPr lang="en-US" dirty="0" smtClean="0"/>
              <a:t>Show the relationship between a part and a whole</a:t>
            </a:r>
          </a:p>
          <a:p>
            <a:pPr lvl="1"/>
            <a:r>
              <a:rPr lang="en-US" dirty="0" smtClean="0"/>
              <a:t>Show how numbers change over time</a:t>
            </a:r>
          </a:p>
          <a:p>
            <a:pPr lvl="1"/>
            <a:r>
              <a:rPr lang="en-US" dirty="0" smtClean="0"/>
              <a:t>Show how values are distributed across a data set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Selecting a Data Source</a:t>
            </a:r>
            <a:endParaRPr lang="en-US"/>
          </a:p>
        </p:txBody>
      </p:sp>
      <p:sp>
        <p:nvSpPr>
          <p:cNvPr id="8195" name="Rectangle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810000" cy="20574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/>
              <a:t>data source </a:t>
            </a:r>
            <a:r>
              <a:rPr lang="en-US" dirty="0" smtClean="0"/>
              <a:t>is the range that contains the data you want to display in the chart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Series name</a:t>
            </a:r>
          </a:p>
          <a:p>
            <a:r>
              <a:rPr lang="en-US" dirty="0" smtClean="0"/>
              <a:t>Series values</a:t>
            </a:r>
          </a:p>
          <a:p>
            <a:r>
              <a:rPr lang="en-US" dirty="0" smtClean="0"/>
              <a:t>Category values</a:t>
            </a:r>
          </a:p>
          <a:p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A2C7-2A14-48B5-A668-55706C5A2A0B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8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Selecting a Data Source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7A2C7-2A14-48B5-A668-55706C5A2A0B}" type="slidenum">
              <a:rPr lang="en-US" smtClean="0"/>
              <a:pPr/>
              <a:t>144</a:t>
            </a:fld>
            <a:endParaRPr lang="en-US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95400"/>
            <a:ext cx="4348163" cy="360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72200" y="1524000"/>
            <a:ext cx="15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Series Name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hape 13"/>
          <p:cNvCxnSpPr>
            <a:stCxn id="12" idx="2"/>
            <a:endCxn id="26629" idx="3"/>
          </p:cNvCxnSpPr>
          <p:nvPr/>
        </p:nvCxnSpPr>
        <p:spPr>
          <a:xfrm rot="5400000">
            <a:off x="5799030" y="1966466"/>
            <a:ext cx="1205487" cy="105921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15200" y="3105834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Series Values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hape 16"/>
          <p:cNvCxnSpPr>
            <a:stCxn id="16" idx="2"/>
          </p:cNvCxnSpPr>
          <p:nvPr/>
        </p:nvCxnSpPr>
        <p:spPr>
          <a:xfrm rot="5400000">
            <a:off x="7076733" y="3076232"/>
            <a:ext cx="134035" cy="148590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2782669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Category  Values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2" name="Shape 21"/>
          <p:cNvCxnSpPr>
            <a:stCxn id="21" idx="2"/>
            <a:endCxn id="28" idx="1"/>
          </p:cNvCxnSpPr>
          <p:nvPr/>
        </p:nvCxnSpPr>
        <p:spPr>
          <a:xfrm rot="16200000" flipH="1">
            <a:off x="457200" y="3543300"/>
            <a:ext cx="495300" cy="266700"/>
          </a:xfrm>
          <a:prstGeom prst="bentConnector4">
            <a:avLst>
              <a:gd name="adj1" fmla="val 104808"/>
              <a:gd name="adj2" fmla="val 78571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Brace 25"/>
          <p:cNvSpPr/>
          <p:nvPr/>
        </p:nvSpPr>
        <p:spPr>
          <a:xfrm>
            <a:off x="5943600" y="3200400"/>
            <a:ext cx="381000" cy="1371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 flipH="1">
            <a:off x="838200" y="3200400"/>
            <a:ext cx="685800" cy="1447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8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Selecting a Chart Type</a:t>
            </a:r>
            <a:endParaRPr lang="en-US"/>
          </a:p>
        </p:txBody>
      </p:sp>
      <p:pic>
        <p:nvPicPr>
          <p:cNvPr id="9219" name="Picture 6" descr="FigEXT4-0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biLevel thresh="75000"/>
          </a:blip>
          <a:srcRect t="7023" r="24931"/>
          <a:stretch/>
        </p:blipFill>
        <p:spPr>
          <a:xfrm>
            <a:off x="762000" y="1143000"/>
            <a:ext cx="7629738" cy="5155193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DC532-7E95-4AFD-95DF-EFC184DB5CB5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7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Selecting a Chart Type</a:t>
            </a:r>
            <a:endParaRPr lang="en-US"/>
          </a:p>
        </p:txBody>
      </p:sp>
      <p:sp>
        <p:nvSpPr>
          <p:cNvPr id="10243" name="Rectangle 3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1752600"/>
          </a:xfrm>
        </p:spPr>
        <p:txBody>
          <a:bodyPr/>
          <a:lstStyle/>
          <a:p>
            <a:r>
              <a:rPr lang="en-US" dirty="0" smtClean="0"/>
              <a:t>Click the [</a:t>
            </a:r>
            <a:r>
              <a:rPr lang="en-US" b="1" dirty="0" smtClean="0"/>
              <a:t>Insert]tab</a:t>
            </a:r>
            <a:r>
              <a:rPr lang="en-US" dirty="0" smtClean="0"/>
              <a:t> on the Ribbon</a:t>
            </a:r>
          </a:p>
          <a:p>
            <a:r>
              <a:rPr lang="en-US" dirty="0" smtClean="0"/>
              <a:t>In the </a:t>
            </a:r>
            <a:r>
              <a:rPr lang="en-US" b="1" dirty="0" smtClean="0"/>
              <a:t>Charts</a:t>
            </a:r>
            <a:r>
              <a:rPr lang="en-US" dirty="0" smtClean="0"/>
              <a:t> </a:t>
            </a:r>
            <a:r>
              <a:rPr lang="en-US" b="1" dirty="0" smtClean="0"/>
              <a:t>group</a:t>
            </a:r>
            <a:r>
              <a:rPr lang="en-US" dirty="0" smtClean="0"/>
              <a:t>, click on the button of the type of chart you want to create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4C9E-EA93-4B71-861A-6FC2638B82E9}" type="slidenum">
              <a:rPr lang="en-US" smtClean="0"/>
              <a:pPr/>
              <a:t>146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76600"/>
            <a:ext cx="6183796" cy="265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0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and Resizing Charts</a:t>
            </a:r>
            <a:endParaRPr lang="en-US"/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By default, a chart is inserted as an embedded chart, which means the chart is placed in a worksheet next to the data source</a:t>
            </a:r>
          </a:p>
          <a:p>
            <a:r>
              <a:rPr lang="en-US" dirty="0" smtClean="0"/>
              <a:t>You can also place a chart in a “chart sheet”</a:t>
            </a:r>
          </a:p>
          <a:p>
            <a:r>
              <a:rPr lang="en-US" dirty="0" smtClean="0"/>
              <a:t>To move a chart, go to the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Chart Tools</a:t>
            </a:r>
          </a:p>
          <a:p>
            <a:pPr lvl="2"/>
            <a:r>
              <a:rPr lang="en-US" b="1" dirty="0" smtClean="0"/>
              <a:t> Design  tab </a:t>
            </a:r>
          </a:p>
          <a:p>
            <a:pPr lvl="3"/>
            <a:r>
              <a:rPr lang="en-US" b="1" dirty="0" smtClean="0"/>
              <a:t> Location group</a:t>
            </a:r>
            <a:r>
              <a:rPr lang="en-US" dirty="0" smtClean="0"/>
              <a:t> and click the Move Chart button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62A2A-E63E-48F9-80A0-38D4B990141F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 Elements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Chart Area </a:t>
            </a:r>
            <a:r>
              <a:rPr lang="en-US" dirty="0" smtClean="0"/>
              <a:t>– contains the chart and all of the different chart elements</a:t>
            </a:r>
          </a:p>
          <a:p>
            <a:r>
              <a:rPr lang="en-US" u="sng" dirty="0" smtClean="0"/>
              <a:t>Plot Area </a:t>
            </a:r>
            <a:r>
              <a:rPr lang="en-US" dirty="0" smtClean="0"/>
              <a:t>– the are where the chart is drawn</a:t>
            </a:r>
          </a:p>
          <a:p>
            <a:r>
              <a:rPr lang="en-US" u="sng" dirty="0" smtClean="0"/>
              <a:t>Data Marker </a:t>
            </a:r>
            <a:r>
              <a:rPr lang="en-US" dirty="0" smtClean="0"/>
              <a:t>– represents each data value of a data series</a:t>
            </a:r>
          </a:p>
          <a:p>
            <a:r>
              <a:rPr lang="en-US" u="sng" dirty="0" smtClean="0"/>
              <a:t>Legend</a:t>
            </a:r>
            <a:r>
              <a:rPr lang="en-US" dirty="0" smtClean="0"/>
              <a:t> – area that labels the marker or symbols used in the chart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8252-9676-443F-86F9-79D180743067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Chart Elements</a:t>
            </a:r>
            <a:endParaRPr lang="en-US" dirty="0"/>
          </a:p>
        </p:txBody>
      </p:sp>
      <p:pic>
        <p:nvPicPr>
          <p:cNvPr id="6" name="Content Placeholder 5" descr="FigEX4-2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020" r="2945"/>
          <a:stretch>
            <a:fillRect/>
          </a:stretch>
        </p:blipFill>
        <p:spPr>
          <a:xfrm>
            <a:off x="533400" y="1371600"/>
            <a:ext cx="8018998" cy="41910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48252-9676-443F-86F9-79D180743067}" type="slidenum">
              <a:rPr lang="en-US" smtClean="0"/>
              <a:pPr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Left Blank for Duplex Printing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5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Formatting Chart Elements</a:t>
            </a:r>
            <a:endParaRPr lang="en-US" dirty="0"/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b="1" dirty="0" smtClean="0"/>
              <a:t>Chart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 </a:t>
            </a:r>
            <a:r>
              <a:rPr lang="en-US" b="1" dirty="0" smtClean="0"/>
              <a:t>Layout</a:t>
            </a:r>
            <a:r>
              <a:rPr lang="en-US" dirty="0" smtClean="0"/>
              <a:t> </a:t>
            </a:r>
            <a:r>
              <a:rPr lang="en-US" b="1" dirty="0" smtClean="0"/>
              <a:t>tab</a:t>
            </a:r>
            <a:r>
              <a:rPr lang="en-US" dirty="0" smtClean="0"/>
              <a:t> </a:t>
            </a:r>
          </a:p>
          <a:p>
            <a:r>
              <a:rPr lang="en-US" dirty="0" smtClean="0"/>
              <a:t>Groups and buttons to access the different chart elements</a:t>
            </a:r>
          </a:p>
          <a:p>
            <a:pPr lvl="1"/>
            <a:r>
              <a:rPr lang="en-US" dirty="0" smtClean="0"/>
              <a:t>Labels:	 Legend, Chart Title,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Axis: depends on the chart type</a:t>
            </a:r>
          </a:p>
          <a:p>
            <a:pPr lvl="1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19ADB-3E3B-4FB3-BE69-CA61A3104EB6}" type="slidenum">
              <a:rPr lang="en-US" smtClean="0"/>
              <a:pPr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Formatting the Chart Axis</a:t>
            </a:r>
            <a:endParaRPr lang="en-US" dirty="0"/>
          </a:p>
        </p:txBody>
      </p:sp>
      <p:sp>
        <p:nvSpPr>
          <p:cNvPr id="2355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Along with modifying axis text and labels, also control the scale of the axes</a:t>
            </a:r>
          </a:p>
          <a:p>
            <a:r>
              <a:rPr lang="en-US" dirty="0" smtClean="0"/>
              <a:t>Modifying the chart axis usually changes the way data is displayed in the chart</a:t>
            </a:r>
          </a:p>
          <a:p>
            <a:r>
              <a:rPr lang="en-US" dirty="0" smtClean="0"/>
              <a:t>Axis are not used in charts such as pie or doughnut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B827E-E43E-4C71-966D-3D22E9B2A53E}" type="slidenum">
              <a:rPr lang="en-US" smtClean="0"/>
              <a:pPr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Formatting the Chart Axis</a:t>
            </a:r>
            <a:endParaRPr lang="en-US" dirty="0"/>
          </a:p>
        </p:txBody>
      </p:sp>
      <p:pic>
        <p:nvPicPr>
          <p:cNvPr id="6" name="Content Placeholder 5" descr="FigEX4-24.bm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26506"/>
          <a:stretch/>
        </p:blipFill>
        <p:spPr>
          <a:xfrm>
            <a:off x="304800" y="1219200"/>
            <a:ext cx="7010400" cy="5099582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FF39E-6249-4800-99BF-CCA303118DEF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2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Editing Axis Range</a:t>
            </a:r>
            <a:endParaRPr lang="en-US"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the </a:t>
            </a:r>
            <a:r>
              <a:rPr lang="en-US" b="1" dirty="0" smtClean="0"/>
              <a:t>Chart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 </a:t>
            </a:r>
            <a:r>
              <a:rPr lang="en-US" b="1" dirty="0" smtClean="0"/>
              <a:t>Layout</a:t>
            </a:r>
            <a:r>
              <a:rPr lang="en-US" dirty="0" smtClean="0"/>
              <a:t> </a:t>
            </a:r>
            <a:r>
              <a:rPr lang="en-US" b="1" dirty="0" smtClean="0"/>
              <a:t>tab</a:t>
            </a:r>
            <a:r>
              <a:rPr lang="en-US" dirty="0" smtClean="0"/>
              <a:t> -  </a:t>
            </a:r>
            <a:r>
              <a:rPr lang="en-US" b="1" dirty="0" smtClean="0"/>
              <a:t>Axis</a:t>
            </a:r>
            <a:r>
              <a:rPr lang="en-US" dirty="0" smtClean="0"/>
              <a:t> </a:t>
            </a:r>
            <a:r>
              <a:rPr lang="en-US" b="1" dirty="0" smtClean="0"/>
              <a:t>group</a:t>
            </a:r>
            <a:r>
              <a:rPr lang="en-US" dirty="0" smtClean="0"/>
              <a:t> then click the </a:t>
            </a:r>
            <a:r>
              <a:rPr lang="en-US" b="1" dirty="0" smtClean="0"/>
              <a:t>Axis</a:t>
            </a:r>
            <a:r>
              <a:rPr lang="en-US" dirty="0" smtClean="0"/>
              <a:t> </a:t>
            </a:r>
            <a:r>
              <a:rPr lang="en-US" b="1" dirty="0" smtClean="0"/>
              <a:t>button</a:t>
            </a:r>
          </a:p>
          <a:p>
            <a:r>
              <a:rPr lang="en-US" dirty="0" smtClean="0"/>
              <a:t>Select the axis you want to edit</a:t>
            </a:r>
          </a:p>
          <a:p>
            <a:r>
              <a:rPr lang="en-US" dirty="0" smtClean="0"/>
              <a:t>Click </a:t>
            </a:r>
            <a:r>
              <a:rPr lang="en-US" b="1" dirty="0" smtClean="0"/>
              <a:t>More… Options</a:t>
            </a:r>
          </a:p>
          <a:p>
            <a:r>
              <a:rPr lang="en-US" dirty="0" smtClean="0"/>
              <a:t>Make the changes to the axis range are needed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4AB3-8538-4BEC-A545-668935AFC356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0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Setting Label Units</a:t>
            </a:r>
            <a:endParaRPr lang="en-US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the [</a:t>
            </a:r>
            <a:r>
              <a:rPr lang="en-US" b="1" dirty="0" smtClean="0"/>
              <a:t>Chart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 </a:t>
            </a:r>
            <a:r>
              <a:rPr lang="en-US" b="1" dirty="0" smtClean="0"/>
              <a:t>Layout]</a:t>
            </a:r>
            <a:r>
              <a:rPr lang="en-US" dirty="0" smtClean="0"/>
              <a:t> </a:t>
            </a:r>
            <a:r>
              <a:rPr lang="en-US" b="1" dirty="0" smtClean="0"/>
              <a:t>tab</a:t>
            </a:r>
            <a:r>
              <a:rPr lang="en-US" dirty="0" smtClean="0"/>
              <a:t> – </a:t>
            </a:r>
          </a:p>
          <a:p>
            <a:pPr lvl="1"/>
            <a:r>
              <a:rPr lang="en-US" dirty="0" smtClean="0"/>
              <a:t> {</a:t>
            </a:r>
            <a:r>
              <a:rPr lang="en-US" b="1" dirty="0" smtClean="0"/>
              <a:t>Axes</a:t>
            </a:r>
            <a:r>
              <a:rPr lang="en-US" dirty="0" smtClean="0"/>
              <a:t> </a:t>
            </a:r>
            <a:r>
              <a:rPr lang="en-US" b="1" dirty="0" smtClean="0"/>
              <a:t>group}</a:t>
            </a:r>
            <a:r>
              <a:rPr lang="en-US" dirty="0" smtClean="0"/>
              <a:t> then click the </a:t>
            </a:r>
            <a:r>
              <a:rPr lang="en-US" b="1" dirty="0" smtClean="0"/>
              <a:t>Axis</a:t>
            </a:r>
            <a:r>
              <a:rPr lang="en-US" dirty="0" smtClean="0"/>
              <a:t> </a:t>
            </a:r>
            <a:r>
              <a:rPr lang="en-US" b="1" dirty="0" smtClean="0"/>
              <a:t>button</a:t>
            </a:r>
          </a:p>
          <a:p>
            <a:r>
              <a:rPr lang="en-US" dirty="0" smtClean="0"/>
              <a:t>Select the axis you want to edit</a:t>
            </a:r>
          </a:p>
          <a:p>
            <a:r>
              <a:rPr lang="en-US" dirty="0" smtClean="0"/>
              <a:t>Click </a:t>
            </a:r>
            <a:r>
              <a:rPr lang="en-US" b="1" dirty="0" smtClean="0"/>
              <a:t>More… Options</a:t>
            </a:r>
          </a:p>
          <a:p>
            <a:r>
              <a:rPr lang="en-US" dirty="0" smtClean="0"/>
              <a:t>Click the </a:t>
            </a:r>
            <a:r>
              <a:rPr lang="en-US" b="1" dirty="0" smtClean="0"/>
              <a:t>Display</a:t>
            </a:r>
            <a:r>
              <a:rPr lang="en-US" dirty="0" smtClean="0"/>
              <a:t> </a:t>
            </a:r>
            <a:r>
              <a:rPr lang="en-US" b="1" dirty="0" smtClean="0"/>
              <a:t>units</a:t>
            </a:r>
            <a:r>
              <a:rPr lang="en-US" dirty="0" smtClean="0"/>
              <a:t> </a:t>
            </a:r>
            <a:r>
              <a:rPr lang="en-US" b="1" dirty="0" smtClean="0"/>
              <a:t>arrow</a:t>
            </a:r>
            <a:r>
              <a:rPr lang="en-US" dirty="0" smtClean="0"/>
              <a:t> and then make your selection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24AB3-8538-4BEC-A545-668935AFC356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0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Setting Label Units</a:t>
            </a:r>
            <a:endParaRPr lang="en-US"/>
          </a:p>
        </p:txBody>
      </p:sp>
      <p:pic>
        <p:nvPicPr>
          <p:cNvPr id="31747" name="Picture 6" descr="FigEXT4-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26"/>
          <a:stretch>
            <a:fillRect/>
          </a:stretch>
        </p:blipFill>
        <p:spPr>
          <a:xfrm>
            <a:off x="609600" y="1371600"/>
            <a:ext cx="8057478" cy="40386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522CE-1D00-42B7-B065-8BE148980294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9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Formatting Data Series</a:t>
            </a:r>
            <a:endParaRPr lang="en-US" dirty="0"/>
          </a:p>
        </p:txBody>
      </p:sp>
      <p:sp>
        <p:nvSpPr>
          <p:cNvPr id="2560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Click on one of the markers for the series you want to modify</a:t>
            </a:r>
          </a:p>
          <a:p>
            <a:r>
              <a:rPr lang="en-US" dirty="0" smtClean="0"/>
              <a:t>Go to the </a:t>
            </a:r>
            <a:r>
              <a:rPr lang="en-US" b="1" dirty="0" smtClean="0"/>
              <a:t>Chart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 </a:t>
            </a:r>
            <a:r>
              <a:rPr lang="en-US" b="1" dirty="0" smtClean="0"/>
              <a:t>Layout</a:t>
            </a:r>
            <a:r>
              <a:rPr lang="en-US" dirty="0" smtClean="0"/>
              <a:t> </a:t>
            </a:r>
            <a:r>
              <a:rPr lang="en-US" b="1" dirty="0" smtClean="0"/>
              <a:t>tab</a:t>
            </a:r>
            <a:r>
              <a:rPr lang="en-US" dirty="0" smtClean="0"/>
              <a:t> - </a:t>
            </a:r>
            <a:r>
              <a:rPr lang="en-US" b="1" dirty="0" smtClean="0"/>
              <a:t>Current</a:t>
            </a:r>
            <a:r>
              <a:rPr lang="en-US" dirty="0" smtClean="0"/>
              <a:t> </a:t>
            </a:r>
            <a:r>
              <a:rPr lang="en-US" b="1" dirty="0" smtClean="0"/>
              <a:t>Selection</a:t>
            </a:r>
            <a:r>
              <a:rPr lang="en-US" dirty="0" smtClean="0"/>
              <a:t> </a:t>
            </a:r>
            <a:r>
              <a:rPr lang="en-US" b="1" dirty="0" smtClean="0"/>
              <a:t>group</a:t>
            </a:r>
            <a:r>
              <a:rPr lang="en-US" dirty="0" smtClean="0"/>
              <a:t> and then click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Selection</a:t>
            </a:r>
          </a:p>
          <a:p>
            <a:r>
              <a:rPr lang="en-US" dirty="0" smtClean="0"/>
              <a:t>Can also right-click on any data series and select </a:t>
            </a:r>
            <a:r>
              <a:rPr lang="en-US" b="1" dirty="0" smtClean="0"/>
              <a:t>Format</a:t>
            </a:r>
            <a:r>
              <a:rPr lang="en-US" dirty="0" smtClean="0"/>
              <a:t> </a:t>
            </a:r>
            <a:r>
              <a:rPr lang="en-US" b="1" dirty="0" smtClean="0"/>
              <a:t>Data</a:t>
            </a:r>
            <a:r>
              <a:rPr lang="en-US" dirty="0" smtClean="0"/>
              <a:t> </a:t>
            </a:r>
            <a:r>
              <a:rPr lang="en-US" b="1" dirty="0" smtClean="0"/>
              <a:t>Series</a:t>
            </a:r>
            <a:r>
              <a:rPr lang="en-US" dirty="0" smtClean="0"/>
              <a:t> from the Shortcut Menu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431A-BC22-413B-A2C6-6F79FAB7D064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Modifying the Legend</a:t>
            </a:r>
            <a:endParaRPr lang="en-US" dirty="0"/>
          </a:p>
        </p:txBody>
      </p:sp>
      <p:sp>
        <p:nvSpPr>
          <p:cNvPr id="32771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to the [</a:t>
            </a:r>
            <a:r>
              <a:rPr lang="en-US" b="1" dirty="0" smtClean="0"/>
              <a:t>Chart</a:t>
            </a:r>
            <a:r>
              <a:rPr lang="en-US" dirty="0" smtClean="0"/>
              <a:t> </a:t>
            </a:r>
            <a:r>
              <a:rPr lang="en-US" b="1" dirty="0" smtClean="0"/>
              <a:t>Tools</a:t>
            </a:r>
            <a:r>
              <a:rPr lang="en-US" dirty="0" smtClean="0"/>
              <a:t> </a:t>
            </a:r>
            <a:r>
              <a:rPr lang="en-US" b="1" dirty="0" smtClean="0"/>
              <a:t>Layout]</a:t>
            </a:r>
            <a:r>
              <a:rPr lang="en-US" dirty="0" smtClean="0"/>
              <a:t> tab </a:t>
            </a:r>
          </a:p>
          <a:p>
            <a:pPr lvl="1"/>
            <a:r>
              <a:rPr lang="en-US" dirty="0" smtClean="0"/>
              <a:t>{</a:t>
            </a:r>
            <a:r>
              <a:rPr lang="en-US" b="1" dirty="0" smtClean="0"/>
              <a:t>Labels</a:t>
            </a:r>
            <a:r>
              <a:rPr lang="en-US" dirty="0" smtClean="0"/>
              <a:t> </a:t>
            </a:r>
            <a:r>
              <a:rPr lang="en-US" b="1" dirty="0" smtClean="0"/>
              <a:t>group}</a:t>
            </a:r>
            <a:r>
              <a:rPr lang="en-US" dirty="0" smtClean="0"/>
              <a:t>, then click the </a:t>
            </a:r>
            <a:r>
              <a:rPr lang="en-US" b="1" dirty="0" smtClean="0"/>
              <a:t>Legend</a:t>
            </a:r>
            <a:r>
              <a:rPr lang="en-US" dirty="0" smtClean="0"/>
              <a:t> </a:t>
            </a:r>
            <a:r>
              <a:rPr lang="en-US" b="1" dirty="0" smtClean="0"/>
              <a:t>button</a:t>
            </a:r>
            <a:r>
              <a:rPr lang="en-US" dirty="0" smtClean="0"/>
              <a:t>, and then click the option you want.</a:t>
            </a:r>
          </a:p>
          <a:p>
            <a:r>
              <a:rPr lang="en-US" dirty="0" smtClean="0"/>
              <a:t>To overlay the legend over the chart, click on the </a:t>
            </a:r>
            <a:r>
              <a:rPr lang="en-US" b="1" dirty="0" smtClean="0"/>
              <a:t>More</a:t>
            </a:r>
            <a:r>
              <a:rPr lang="en-US" dirty="0" smtClean="0"/>
              <a:t> </a:t>
            </a:r>
            <a:r>
              <a:rPr lang="en-US" b="1" dirty="0" smtClean="0"/>
              <a:t>Legend</a:t>
            </a:r>
            <a:r>
              <a:rPr lang="en-US" dirty="0" smtClean="0"/>
              <a:t> </a:t>
            </a:r>
            <a:r>
              <a:rPr lang="en-US" b="1" dirty="0" smtClean="0"/>
              <a:t>Options </a:t>
            </a:r>
            <a:r>
              <a:rPr lang="en-US" dirty="0" smtClean="0"/>
              <a:t>and then click the </a:t>
            </a:r>
            <a:r>
              <a:rPr lang="en-US" b="1" dirty="0" smtClean="0"/>
              <a:t>Show</a:t>
            </a:r>
            <a:r>
              <a:rPr lang="en-US" dirty="0" smtClean="0"/>
              <a:t> </a:t>
            </a:r>
            <a:r>
              <a:rPr lang="en-US" b="1" dirty="0" smtClean="0"/>
              <a:t>the legend without overlapping the chart </a:t>
            </a:r>
            <a:r>
              <a:rPr lang="en-US" dirty="0" smtClean="0"/>
              <a:t>check box to remove the check mark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39BD4-288F-4A3D-8898-BAD917B23B20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5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8000" dirty="0" smtClean="0"/>
              <a:t>CHARTING </a:t>
            </a:r>
          </a:p>
          <a:p>
            <a:pPr marL="0" indent="0" algn="ctr">
              <a:buNone/>
            </a:pPr>
            <a:r>
              <a:rPr lang="en-US" sz="8000" dirty="0" smtClean="0"/>
              <a:t>And </a:t>
            </a:r>
          </a:p>
          <a:p>
            <a:pPr marL="0" indent="0" algn="ctr">
              <a:buNone/>
            </a:pPr>
            <a:r>
              <a:rPr lang="en-US" sz="8000" dirty="0" smtClean="0"/>
              <a:t>Graphs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0952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Blank for Duplex Printing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77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Left Blank for Duplex Printing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9C439-AD9B-4955-BDBF-321F5215D1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21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Blank for Duplex Printing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2286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6750" y="2559856"/>
            <a:ext cx="7391400" cy="3002744"/>
          </a:xfrm>
        </p:spPr>
        <p:txBody>
          <a:bodyPr>
            <a:noAutofit/>
          </a:bodyPr>
          <a:lstStyle/>
          <a:p>
            <a:r>
              <a:rPr lang="en-US" sz="6600" dirty="0" smtClean="0"/>
              <a:t>Printing</a:t>
            </a:r>
            <a:br>
              <a:rPr lang="en-US" sz="6600" dirty="0" smtClean="0"/>
            </a:br>
            <a:r>
              <a:rPr lang="en-US" sz="6600" dirty="0" smtClean="0"/>
              <a:t> &amp;</a:t>
            </a:r>
            <a:br>
              <a:rPr lang="en-US" sz="6600" dirty="0" smtClean="0"/>
            </a:br>
            <a:r>
              <a:rPr lang="en-US" sz="6600" dirty="0" smtClean="0"/>
              <a:t>Page Breaks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E2EF6-497F-4FDF-BE4E-9132CF3E2369}" type="slidenum">
              <a:rPr lang="en-US" smtClean="0"/>
              <a:pPr/>
              <a:t>161</a:t>
            </a:fld>
            <a:endParaRPr lang="en-US"/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3905250" y="359581"/>
            <a:ext cx="4572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4000" dirty="0" smtClean="0"/>
              <a:t>Nolan Tomboulian</a:t>
            </a:r>
          </a:p>
          <a:p>
            <a:r>
              <a:rPr lang="en-US" dirty="0" smtClean="0">
                <a:hlinkClick r:id="rId2"/>
              </a:rPr>
              <a:t>Tomboulian@yahoo.com</a:t>
            </a:r>
            <a:endParaRPr lang="en-US" dirty="0" smtClean="0"/>
          </a:p>
          <a:p>
            <a:r>
              <a:rPr lang="en-US" dirty="0" smtClean="0"/>
              <a:t>Tomboulian.Wikispaces.com</a:t>
            </a:r>
          </a:p>
        </p:txBody>
      </p:sp>
      <p:pic>
        <p:nvPicPr>
          <p:cNvPr id="7" name="Picture 6" descr="exc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750" y="178606"/>
            <a:ext cx="2381250" cy="2381250"/>
          </a:xfrm>
          <a:prstGeom prst="rect">
            <a:avLst/>
          </a:prstGeom>
        </p:spPr>
      </p:pic>
      <p:pic>
        <p:nvPicPr>
          <p:cNvPr id="8" name="Picture 7" descr="http://www.bridgeschristianchurch.org/images/library/compus.pn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5096435"/>
            <a:ext cx="1794164" cy="1364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89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Defining the Print Area</a:t>
            </a:r>
          </a:p>
        </p:txBody>
      </p:sp>
      <p:sp>
        <p:nvSpPr>
          <p:cNvPr id="35843" name="Rectangle 3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638800"/>
          </a:xfrm>
        </p:spPr>
        <p:txBody>
          <a:bodyPr>
            <a:noAutofit/>
          </a:bodyPr>
          <a:lstStyle/>
          <a:p>
            <a:r>
              <a:rPr lang="en-US" sz="3600" dirty="0"/>
              <a:t>By default, all parts of the active worksheet containing text, formulas, or values are printed</a:t>
            </a:r>
          </a:p>
          <a:p>
            <a:r>
              <a:rPr lang="en-US" sz="3600" dirty="0"/>
              <a:t>You can select the cells you want to print, and then define them as a </a:t>
            </a:r>
            <a:r>
              <a:rPr lang="en-US" sz="3600" b="1" dirty="0" smtClean="0"/>
              <a:t>Print Area</a:t>
            </a:r>
            <a:endParaRPr lang="en-US" sz="3600" b="1" dirty="0"/>
          </a:p>
          <a:p>
            <a:pPr lvl="1"/>
            <a:r>
              <a:rPr lang="en-US" sz="3200" dirty="0"/>
              <a:t>Select the </a:t>
            </a:r>
            <a:r>
              <a:rPr lang="en-US" sz="3200" dirty="0" smtClean="0"/>
              <a:t>range</a:t>
            </a:r>
          </a:p>
          <a:p>
            <a:pPr lvl="1"/>
            <a:r>
              <a:rPr lang="en-US" sz="3200" dirty="0" smtClean="0"/>
              <a:t>Go to the </a:t>
            </a:r>
            <a:r>
              <a:rPr lang="en-US" sz="3200" b="1" dirty="0" smtClean="0"/>
              <a:t>Page Layout tab - Page </a:t>
            </a:r>
            <a:r>
              <a:rPr lang="en-US" sz="3200" b="1" dirty="0"/>
              <a:t>Setup group </a:t>
            </a:r>
            <a:endParaRPr lang="en-US" sz="3200" b="1" dirty="0" smtClean="0"/>
          </a:p>
          <a:p>
            <a:pPr lvl="1"/>
            <a:r>
              <a:rPr lang="en-US" sz="3200" dirty="0" smtClean="0"/>
              <a:t>Click </a:t>
            </a:r>
            <a:r>
              <a:rPr lang="en-US" sz="3200" dirty="0"/>
              <a:t>the </a:t>
            </a:r>
            <a:r>
              <a:rPr lang="en-US" sz="3200" b="1" dirty="0"/>
              <a:t>Print Area </a:t>
            </a:r>
            <a:r>
              <a:rPr lang="en-US" sz="3200" dirty="0"/>
              <a:t>button, and then click </a:t>
            </a:r>
            <a:r>
              <a:rPr lang="en-US" sz="3200" b="1" dirty="0"/>
              <a:t>Set Print Area</a:t>
            </a:r>
            <a:endParaRPr lang="en-US" sz="320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3891C-D2AE-43BC-B611-B72594E532BA}" type="slidenum">
              <a:rPr lang="en-US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8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Inserting Page Breaks</a:t>
            </a:r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Excel prints as much as fits on a page and then inserts a </a:t>
            </a:r>
            <a:r>
              <a:rPr lang="en-US" b="1" dirty="0"/>
              <a:t>page break </a:t>
            </a:r>
            <a:r>
              <a:rPr lang="en-US" dirty="0"/>
              <a:t>to continue printing the remaining worksheet content on the next page</a:t>
            </a:r>
          </a:p>
          <a:p>
            <a:r>
              <a:rPr lang="en-US" b="1" dirty="0"/>
              <a:t>Manual </a:t>
            </a:r>
            <a:r>
              <a:rPr lang="en-US" b="1" dirty="0" smtClean="0"/>
              <a:t>Page Breaks </a:t>
            </a:r>
            <a:r>
              <a:rPr lang="en-US" dirty="0"/>
              <a:t>specify exactly where </a:t>
            </a:r>
            <a:r>
              <a:rPr lang="en-US" dirty="0" smtClean="0"/>
              <a:t>you want the </a:t>
            </a:r>
            <a:r>
              <a:rPr lang="en-US" dirty="0"/>
              <a:t>page breaks </a:t>
            </a:r>
            <a:r>
              <a:rPr lang="en-US" dirty="0" smtClean="0"/>
              <a:t>occur</a:t>
            </a:r>
          </a:p>
          <a:p>
            <a:r>
              <a:rPr lang="en-US" dirty="0" smtClean="0"/>
              <a:t>You Can see where page breaks are currently set in the </a:t>
            </a:r>
            <a:r>
              <a:rPr lang="en-US" b="1" dirty="0" smtClean="0"/>
              <a:t>Page Layout </a:t>
            </a:r>
            <a:r>
              <a:rPr lang="en-US" dirty="0" smtClean="0"/>
              <a:t>or </a:t>
            </a:r>
            <a:r>
              <a:rPr lang="en-US" b="1" dirty="0" smtClean="0"/>
              <a:t>Page Break Preview View</a:t>
            </a:r>
            <a:endParaRPr lang="en-US" b="1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19AD-1AF0-4A91-9A40-110F4243BCE2}" type="slidenum">
              <a:rPr lang="en-US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Setting and Removing Page Breaks</a:t>
            </a:r>
            <a:endParaRPr lang="en-US"/>
          </a:p>
        </p:txBody>
      </p:sp>
      <p:sp>
        <p:nvSpPr>
          <p:cNvPr id="37891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 set a page break:</a:t>
            </a:r>
          </a:p>
          <a:p>
            <a:pPr lvl="1"/>
            <a:r>
              <a:rPr lang="en-US" sz="3200" dirty="0" smtClean="0"/>
              <a:t>Select the first cell below the row where you want to insert a page break</a:t>
            </a:r>
          </a:p>
          <a:p>
            <a:pPr lvl="1"/>
            <a:r>
              <a:rPr lang="en-US" sz="3200" dirty="0" smtClean="0"/>
              <a:t>Go to the </a:t>
            </a:r>
            <a:r>
              <a:rPr lang="en-US" sz="3200" b="1" dirty="0" smtClean="0"/>
              <a:t>[Page Layout] Tab </a:t>
            </a:r>
            <a:r>
              <a:rPr lang="en-US" sz="3200" dirty="0" smtClean="0"/>
              <a:t>– </a:t>
            </a:r>
          </a:p>
          <a:p>
            <a:pPr lvl="2"/>
            <a:r>
              <a:rPr lang="en-US" b="1" dirty="0"/>
              <a:t>{</a:t>
            </a:r>
            <a:r>
              <a:rPr lang="en-US" b="1" dirty="0" smtClean="0"/>
              <a:t>Page</a:t>
            </a:r>
            <a:r>
              <a:rPr lang="en-US" dirty="0" smtClean="0"/>
              <a:t> </a:t>
            </a:r>
            <a:r>
              <a:rPr lang="en-US" b="1" dirty="0" smtClean="0"/>
              <a:t>Setup</a:t>
            </a:r>
            <a:r>
              <a:rPr lang="en-US" dirty="0" smtClean="0"/>
              <a:t> </a:t>
            </a:r>
            <a:r>
              <a:rPr lang="en-US" b="1" dirty="0" smtClean="0"/>
              <a:t>group}</a:t>
            </a:r>
            <a:endParaRPr lang="en-US" dirty="0" smtClean="0"/>
          </a:p>
          <a:p>
            <a:pPr lvl="1"/>
            <a:r>
              <a:rPr lang="en-US" sz="3200" dirty="0" smtClean="0"/>
              <a:t>Click the </a:t>
            </a:r>
            <a:r>
              <a:rPr lang="en-US" sz="3200" b="1" dirty="0" smtClean="0"/>
              <a:t>Breaks</a:t>
            </a:r>
            <a:r>
              <a:rPr lang="en-US" sz="3200" dirty="0" smtClean="0"/>
              <a:t> </a:t>
            </a:r>
            <a:r>
              <a:rPr lang="en-US" sz="3200" b="1" dirty="0" smtClean="0"/>
              <a:t>button</a:t>
            </a:r>
            <a:r>
              <a:rPr lang="en-US" sz="3200" dirty="0" smtClean="0"/>
              <a:t>, </a:t>
            </a:r>
          </a:p>
          <a:p>
            <a:pPr lvl="1"/>
            <a:r>
              <a:rPr lang="en-US" sz="3200" dirty="0" smtClean="0"/>
              <a:t>and then click </a:t>
            </a:r>
            <a:r>
              <a:rPr lang="en-US" sz="3200" b="1" dirty="0" smtClean="0"/>
              <a:t>Insert</a:t>
            </a:r>
            <a:r>
              <a:rPr lang="en-US" sz="3200" dirty="0" smtClean="0"/>
              <a:t> </a:t>
            </a:r>
            <a:r>
              <a:rPr lang="en-US" sz="3200" b="1" dirty="0" smtClean="0"/>
              <a:t>Page</a:t>
            </a:r>
            <a:r>
              <a:rPr lang="en-US" sz="3200" dirty="0" smtClean="0"/>
              <a:t> </a:t>
            </a:r>
            <a:r>
              <a:rPr lang="en-US" sz="3200" b="1" dirty="0" smtClean="0"/>
              <a:t>Break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B885-0680-4959-ABCE-2F3951422395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0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Setting and Removing Page Breaks</a:t>
            </a:r>
            <a:endParaRPr lang="en-US"/>
          </a:p>
        </p:txBody>
      </p:sp>
      <p:sp>
        <p:nvSpPr>
          <p:cNvPr id="37891" name="Rectangle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To remove a page break:</a:t>
            </a:r>
          </a:p>
          <a:p>
            <a:pPr lvl="1"/>
            <a:r>
              <a:rPr lang="en-US" sz="3200" dirty="0" smtClean="0"/>
              <a:t>Select any cell below or to the right of the page break you want to remove</a:t>
            </a:r>
          </a:p>
          <a:p>
            <a:pPr lvl="1"/>
            <a:r>
              <a:rPr lang="en-US" sz="3200" dirty="0" smtClean="0"/>
              <a:t>Go to the </a:t>
            </a:r>
            <a:r>
              <a:rPr lang="en-US" sz="3200" b="1" dirty="0" smtClean="0"/>
              <a:t>[Page Layout] tab </a:t>
            </a:r>
            <a:r>
              <a:rPr lang="en-US" sz="3200" dirty="0" smtClean="0"/>
              <a:t>–</a:t>
            </a:r>
          </a:p>
          <a:p>
            <a:pPr lvl="2"/>
            <a:r>
              <a:rPr lang="en-US" dirty="0" smtClean="0"/>
              <a:t> {</a:t>
            </a:r>
            <a:r>
              <a:rPr lang="en-US" b="1" dirty="0" smtClean="0"/>
              <a:t>Page</a:t>
            </a:r>
            <a:r>
              <a:rPr lang="en-US" dirty="0" smtClean="0"/>
              <a:t> </a:t>
            </a:r>
            <a:r>
              <a:rPr lang="en-US" b="1" dirty="0" smtClean="0"/>
              <a:t>Setup</a:t>
            </a:r>
            <a:r>
              <a:rPr lang="en-US" dirty="0" smtClean="0"/>
              <a:t> </a:t>
            </a:r>
            <a:r>
              <a:rPr lang="en-US" b="1" dirty="0" smtClean="0"/>
              <a:t>group}</a:t>
            </a:r>
          </a:p>
          <a:p>
            <a:pPr lvl="1"/>
            <a:r>
              <a:rPr lang="en-US" sz="3200" dirty="0" smtClean="0"/>
              <a:t>Click the </a:t>
            </a:r>
            <a:r>
              <a:rPr lang="en-US" sz="3200" b="1" dirty="0" smtClean="0"/>
              <a:t>Breaks</a:t>
            </a:r>
            <a:r>
              <a:rPr lang="en-US" sz="3200" dirty="0" smtClean="0"/>
              <a:t> </a:t>
            </a:r>
            <a:r>
              <a:rPr lang="en-US" sz="3200" b="1" dirty="0" smtClean="0"/>
              <a:t>button</a:t>
            </a:r>
            <a:r>
              <a:rPr lang="en-US" sz="3200" dirty="0" smtClean="0"/>
              <a:t>, and then click </a:t>
            </a:r>
            <a:r>
              <a:rPr lang="en-US" sz="3200" b="1" dirty="0" smtClean="0"/>
              <a:t>Remove</a:t>
            </a:r>
            <a:r>
              <a:rPr lang="en-US" sz="3200" dirty="0" smtClean="0"/>
              <a:t> </a:t>
            </a:r>
            <a:r>
              <a:rPr lang="en-US" sz="3200" b="1" dirty="0" smtClean="0"/>
              <a:t>Page</a:t>
            </a:r>
            <a:r>
              <a:rPr lang="en-US" sz="3200" dirty="0" smtClean="0"/>
              <a:t> </a:t>
            </a:r>
            <a:r>
              <a:rPr lang="en-US" sz="3200" b="1" dirty="0" smtClean="0"/>
              <a:t>Break</a:t>
            </a:r>
            <a:r>
              <a:rPr lang="en-US" sz="3200" dirty="0" smtClean="0"/>
              <a:t> (or click Reset All Page Breaks to remove all the page breaks from the worksheet)</a:t>
            </a:r>
            <a:endParaRPr lang="en-US" sz="320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BB885-0680-4959-ABCE-2F3951422395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Setting and Removing Page Breaks</a:t>
            </a:r>
          </a:p>
        </p:txBody>
      </p:sp>
      <p:pic>
        <p:nvPicPr>
          <p:cNvPr id="38914" name="Picture 6" descr="FigEX2-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4809"/>
          <a:stretch>
            <a:fillRect/>
          </a:stretch>
        </p:blipFill>
        <p:spPr>
          <a:xfrm>
            <a:off x="533400" y="1295400"/>
            <a:ext cx="7954251" cy="48768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63A3A-E80D-4764-8A3C-DE67A37BFBB3}" type="slidenum">
              <a:rPr lang="en-US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Print Titles</a:t>
            </a:r>
          </a:p>
        </p:txBody>
      </p:sp>
      <p:sp>
        <p:nvSpPr>
          <p:cNvPr id="39939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You can repeat information, such as the company name, by specifying which rows or columns in the worksheet act as </a:t>
            </a:r>
            <a:r>
              <a:rPr lang="en-US" b="1" dirty="0" smtClean="0"/>
              <a:t>Print </a:t>
            </a:r>
            <a:r>
              <a:rPr lang="en-US" b="1" dirty="0"/>
              <a:t>titles</a:t>
            </a:r>
            <a:r>
              <a:rPr lang="en-US" dirty="0"/>
              <a:t>, information that prints on each page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Go to the [</a:t>
            </a:r>
            <a:r>
              <a:rPr lang="en-US" b="1" dirty="0" smtClean="0"/>
              <a:t>Page Layout] tab </a:t>
            </a:r>
            <a:r>
              <a:rPr lang="en-US" dirty="0" smtClean="0"/>
              <a:t>– {</a:t>
            </a:r>
            <a:r>
              <a:rPr lang="en-US" b="1" dirty="0" smtClean="0"/>
              <a:t>Page</a:t>
            </a:r>
            <a:r>
              <a:rPr lang="en-US" dirty="0" smtClean="0"/>
              <a:t> </a:t>
            </a:r>
            <a:r>
              <a:rPr lang="en-US" b="1" dirty="0"/>
              <a:t>Setup</a:t>
            </a:r>
            <a:r>
              <a:rPr lang="en-US" dirty="0"/>
              <a:t> </a:t>
            </a:r>
            <a:r>
              <a:rPr lang="en-US" b="1" dirty="0" smtClean="0"/>
              <a:t>group}</a:t>
            </a:r>
            <a:r>
              <a:rPr lang="en-US" dirty="0" smtClean="0"/>
              <a:t> and click </a:t>
            </a:r>
            <a:r>
              <a:rPr lang="en-US" dirty="0"/>
              <a:t>the </a:t>
            </a:r>
            <a:r>
              <a:rPr lang="en-US" b="1" dirty="0"/>
              <a:t>Print Titles </a:t>
            </a:r>
            <a:r>
              <a:rPr lang="en-US" dirty="0"/>
              <a:t>button</a:t>
            </a:r>
          </a:p>
          <a:p>
            <a:pPr>
              <a:lnSpc>
                <a:spcPct val="90000"/>
              </a:lnSpc>
            </a:pPr>
            <a:r>
              <a:rPr lang="en-US" dirty="0"/>
              <a:t>Click </a:t>
            </a:r>
            <a:r>
              <a:rPr lang="en-US" dirty="0" smtClean="0"/>
              <a:t>in the appropriate “repeat” box</a:t>
            </a:r>
            <a:r>
              <a:rPr lang="en-US" dirty="0"/>
              <a:t>, move your pointer over the worksheet, and then select the </a:t>
            </a:r>
            <a:r>
              <a:rPr lang="en-US" dirty="0" smtClean="0"/>
              <a:t>rows and/or columns you want repeated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Click the </a:t>
            </a:r>
            <a:r>
              <a:rPr lang="en-US" b="1" dirty="0"/>
              <a:t>OK </a:t>
            </a:r>
            <a:r>
              <a:rPr lang="en-US" dirty="0"/>
              <a:t>button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E526-5155-4CAB-B491-9F4A9D2A2494}" type="slidenum">
              <a:rPr lang="en-US"/>
              <a:pPr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Headers and Footers</a:t>
            </a:r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header </a:t>
            </a:r>
            <a:r>
              <a:rPr lang="en-US" dirty="0"/>
              <a:t>is the text printed in the top margin of each page</a:t>
            </a:r>
          </a:p>
          <a:p>
            <a:r>
              <a:rPr lang="en-US" dirty="0"/>
              <a:t>A </a:t>
            </a:r>
            <a:r>
              <a:rPr lang="en-US" b="1" dirty="0"/>
              <a:t>footer </a:t>
            </a:r>
            <a:r>
              <a:rPr lang="en-US" dirty="0"/>
              <a:t>is the text printed in the bottom margin of each page</a:t>
            </a:r>
          </a:p>
          <a:p>
            <a:r>
              <a:rPr lang="en-US" dirty="0" smtClean="0"/>
              <a:t>Useful for adding information to printed worksheets such as page number, date printed, file owner, etc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016-DE47-4F2B-9EA8-93BF2C44E56F}" type="slidenum">
              <a:rPr lang="en-US"/>
              <a:pPr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Headers and Footers</a:t>
            </a:r>
          </a:p>
        </p:txBody>
      </p:sp>
      <p:sp>
        <p:nvSpPr>
          <p:cNvPr id="4198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Scroll </a:t>
            </a:r>
            <a:r>
              <a:rPr lang="en-US" dirty="0"/>
              <a:t>to the top of the </a:t>
            </a:r>
            <a:r>
              <a:rPr lang="en-US" dirty="0" smtClean="0"/>
              <a:t>worksheet</a:t>
            </a:r>
          </a:p>
          <a:p>
            <a:r>
              <a:rPr lang="en-US" dirty="0" smtClean="0"/>
              <a:t>Click </a:t>
            </a:r>
            <a:r>
              <a:rPr lang="en-US" dirty="0"/>
              <a:t>the left section of the header directly above cell A1 to display the Header &amp; Footer Tools contextual </a:t>
            </a:r>
            <a:r>
              <a:rPr lang="en-US" dirty="0" smtClean="0"/>
              <a:t>tab</a:t>
            </a:r>
          </a:p>
          <a:p>
            <a:pPr>
              <a:buNone/>
            </a:pPr>
            <a:r>
              <a:rPr lang="en-US" dirty="0" smtClean="0"/>
              <a:t>OR</a:t>
            </a:r>
          </a:p>
          <a:p>
            <a:r>
              <a:rPr lang="en-US" dirty="0" smtClean="0"/>
              <a:t>Go to the </a:t>
            </a:r>
            <a:r>
              <a:rPr lang="en-US" b="1" dirty="0" smtClean="0"/>
              <a:t>Insert tab – Text group</a:t>
            </a:r>
            <a:r>
              <a:rPr lang="en-US" dirty="0" smtClean="0"/>
              <a:t>, and then click on the </a:t>
            </a:r>
            <a:r>
              <a:rPr lang="en-US" b="1" dirty="0" smtClean="0"/>
              <a:t>Headers</a:t>
            </a:r>
            <a:r>
              <a:rPr lang="en-US" dirty="0" smtClean="0"/>
              <a:t> </a:t>
            </a:r>
            <a:r>
              <a:rPr lang="en-US" b="1" dirty="0" smtClean="0"/>
              <a:t>&amp; Footers button</a:t>
            </a:r>
            <a:endParaRPr lang="en-US" b="1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0F016-DE47-4F2B-9EA8-93BF2C44E56F}" type="slidenum">
              <a:rPr lang="en-US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2544762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Excel Worksheet Basics</a:t>
            </a:r>
            <a:br>
              <a:rPr lang="en-US" sz="6000" dirty="0" smtClean="0"/>
            </a:br>
            <a:r>
              <a:rPr lang="en-US" dirty="0" smtClean="0"/>
              <a:t>Terminology  </a:t>
            </a:r>
            <a:br>
              <a:rPr lang="en-US" dirty="0" smtClean="0"/>
            </a:br>
            <a:r>
              <a:rPr lang="en-US" dirty="0" smtClean="0"/>
              <a:t>Navigation </a:t>
            </a:r>
            <a:br>
              <a:rPr lang="en-US" dirty="0" smtClean="0"/>
            </a:br>
            <a:r>
              <a:rPr lang="en-US" dirty="0" smtClean="0"/>
              <a:t> The Ribbon</a:t>
            </a:r>
            <a:endParaRPr lang="en-US" dirty="0"/>
          </a:p>
        </p:txBody>
      </p:sp>
      <p:sp>
        <p:nvSpPr>
          <p:cNvPr id="3" name="AutoShape 2" descr="data:image/jpeg;base64,/9j/4AAQSkZJRgABAQAAAQABAAD/2wBDAAkGBwgHBgkIBwgKCgkLDRYPDQwMDRsUFRAWIB0iIiAdHx8kKDQsJCYxJx8fLT0tMTU3Ojo6Iys/RD84QzQ5Ojf/2wBDAQoKCg0MDRoPDxo3JR8lNzc3Nzc3Nzc3Nzc3Nzc3Nzc3Nzc3Nzc3Nzc3Nzc3Nzc3Nzc3Nzc3Nzc3Nzc3Nzc3Nzf/wAARCACMALkDASIAAhEBAxEB/8QAHAAAAgMBAQEBAAAAAAAAAAAABQYABAcDAQII/8QARhAAAQMDAgMEBwYDBQYHAQAAAQIDBAAFERIhBjFBEyJRYRQycYGRobEHI0JSYsEVM9EWJFNy8CU0gpOi4RdDRIOSsuLx/8QAGQEAAgMBAAAAAAAAAAAAAAAAAwQAAQIF/8QAKREAAgIBBAIBAwQDAAAAAAAAAAECAxEEEiExE0FRFCJxBTJCYYHB0f/aAAwDAQACEQMRAD8A3GpXmary58WGjXLfbZSeWtQGaptLshZqUG/tPas4DzxH5kxnSPjpxRGNNYlJCmHErBGQQedZVsJPCZbTRYqV5mvFuJQkqUQAOpreSj2vMgDJO1BL5xPb7Ox2kp9LeR3QUkqV7Ejf6UkTOMb1d1L/AIJEEeOk96TJI7o8d8JH1pWzVQh1yEjU5GlvzY7CCtx1KUgZJJwPjS9P47sUNRQqc0tQ/C2Cs/KszlejyXddyuUy6yP8NpRDefJR2+ANErfari4Em3WJlho/jWnUr4rI+lKy1dj6DKmK7YyOfaRHWspiQZjx8mgn6muX9u7kvdqyTSPPSP2qp/A7wARInpaB6Id0ge5AFcHLM+gZXcApWepcP70B32/JvxwCn9uLnzXZ5aR4p0n9q+2/tBKSBIhvt5P42v6Ggr8BxpxITLQMj8zg39xrkTMQk6VoWPBMg7+5YINZ89q5yzXjg/Q4xeO7c+rSpSUq/KSUn5ijce+QH0g9toz+fl8Rt86zJak6QJsUYVz1MhXzQf2qRY7CyV2+Qtoj/CVrSPcNx8KLHW2J88mHRB9GutrQ4kKQpKknkQdq+hisxjXK4QO+4olBP81hX16H3imW18Udon+8gOoH4204Ukeaevu+FN1a2E+JcApUSXXI1VK4RpTMpoOx3EuIPVJrsDTiaaygB7UqVKshKlSpUIBb9cpEcNRLa2HZ0g6Wwr1UDqpXkB+w615beHo8dXbzVKmzFbrff73uSOQHlX0UJaviXnThWhSUZ2ylWncewpx7xRigRipybl6Nt4XB86EJTgJSB4Y2oTORHSC7FeZaUkFbmFADGPWPmPHwBFe8TvqjWlx5KgnQtBVqVpBTqGRn2ZrNUWe6Xqe3rubzjSlZ0r3Gg89uWMbe+g6m5Qajg3XXuWWzT4l1RJt0WUlPfktJdS34AjO/gKSOJeNHFSfQLF/epajp7VIJQg+CR1PnQ/iq/PvyBYbEVOvKIQ863zWR+EdAAPcKFxIjrMsWLh3Q9cXAfS5yQcMjqlJ6DxPM/Kl53Ts4QSFaXLOC2WY8wGcpy63lw/7sFaktn9RGcn9KfjTTbOCrldQ2/wAQSTHZABRDZAASPDA7qfmfOmHhrhy3cORgoaXZRGXJSxuT1A8BViZd+aI256HH0Far0+Sp2P0dYlrtNnb1x4zLSsfzFJyo+870PuN+jNkpSpTh8Eiqi1yXXO1cWlOttSkKd5Lx0HTNUJ6Y8pa3mmnFIeZzlR09k5455EbGj+GC7Bqb9FKfxI8UrLMYlKeaiScfCgEriCfrJ7JKUpwVq7JR0g9TvRWXNZbTJQZMZhuQwlp5phBWCR+IcsGgk+5wnA8l2bNcDzKGXOzaQnWhGNOc+GKmyHqJN0vkl7u1whPIQkpey32qsskaUnkdj1oR/amSD95CSvAz3SU7eO4NWJV0t0kPh2XcEB5hLDh7NBygchtXJ+XHkJn9ne2Urlx0sZfYLWhKRjYg7dM+yqdVfuBpSl8nRji2MSC52zCuQJ3+lF4txiz8qS4y6fzpPfHvG4pVuFqKkvPNwEqbUhtuOqK5rbT0UtZG5Pu6nwqndUoajqTbXErYilDJlBQSp107qDeN8eVBlpapfteDStkuzTY1wWDhpSXgNilwhKz5BXI+xQq+iOzKUpyGosvoOVNkafinp7RtWRweJpcN4NXBCnNKiCTs4n2jr76erVxAxMaQ4HNen1XW9lt+IHh7DsfAUpbp5V9hoWKXQ1wpb7MkhKzEmbZPNLmOih1Hnz3pstV7RLcEWSnsJgGez/CvzSevs5ilOI8zdEpjydCXj/JeTsFnwH5VDqPhXUNekEwJ5Uh9Byy+DhQV0wRyP1q6dRKp/wBFTrjP8j9XtLHDt8d9K/g94OmcgZadOwkJ8R5+IpmBrtV2RsjuiJSi4vDPalSpWyjjIisyW+zfQlxHgoUN/s/GBOmRNQD+FElaR9aMV4axKEZdotNroX51ltMRlUuYhySWu8kSHVOb9MAmljiW5JsNlUptKGp07OyRjsknpjpzpmuTgn3huKCSzF+8dHQnp/r20gPZ4n47LbhzDintHB00pxgfH6VzNRKLniPSGal7YPaadsNoZUygqvt3+7ZSdyy2evkT1NOvDtvh8NWzsknXIV3n3uri/D+lLESQLnxLPvTpy2hRjRR0SBso/tV16eX3BpJ0g4TRdPVnlkskMUx2U8NWgqbA1YRuMH2V8IdMRYLKwqTgKStCgpBT1CvCqcZ52GwgsuH0h3dDjTwKQNtlpx03qsfS5/aN22O482FfeOJ/GfMnYU4viIv/AGz24XJtC1dnpdXqKsH1EE88JoBLkyZpXqcUsoSVaM9B4CmCTYpcpILsRuAsDGsvp0e8E5HtHwpQuSXbfKU0XWlLQchxlwKSfeKJCEU+Sm2C5ThOcnehUhVXVONuyA3JeDCTzdKSpI8Mgb4/1vV0WRnWpqUs9ouIX2HG3AtpwoV3wkjGe5uBsc86a1GmnQ1nlPpmU8is6rfNfdstcu8Tm4sJBy4rCnNJKWx1KvDb418T0huQsJACFKKkJ1ZKUknAPnjod/GrFohSPR37wtbseFD5uoVoU8vo2g9c9TyApYsJ3idDhKabtCmVR7eRHW7qKX31ZycEDcDfqRQxy+RHpxU6hwaFkszEJAdSMbFScYVzPTwoU/LLjS0qjxC4tWS8lnDg8gc49+M+dUFb1iUIy7NKTQxy2krjtNLWgxV9/wBLZQXVyXc4xk7g7jYn2ZoYyZ1qnoSklp7AKmysHKf1eH1FcbdcFwlqSUB2O5s6yrksfsfOj3aqYYSzCeUiFMSS25Hihx6Tzy2pXMFPxoOHH7ZdGstrK7Gbhy9peOhwKSvI7VrV54C0n3Eg+VaKw4m8QtJUFS2UaklO3ap8R4Hb3EV+elzp0Oa2pxRQ7GOnSeoOM58cjH/9zWmcG3/Ko8hlXdSdQTzx+dHw+YHjSGpo8b3R6YeEt35HWdEVfLXlpwt3OIoLaeSMHO+FDyPIjoQR0o5wbxB/HLae3ARNYV2b7Z5gjrQ9xxEG7NyGz9w6ntR4Fs4C/gSlX/yoDeHF8K8bR57YxEm911I/NU0trrlj0yprejTxyr2vhpxDrSHG1BSFAFJHUGvuuwKkrlJcDLDjqvVQkqPurrQnil0t2Z0D8ZSn4kVmb2xbLSy8AKK6pu0XK4LP3jpV3vMc/nmlHhT+62C/3f8A8xSVJB8AM/vmmySkjg0DqtvJ99LcJrH2eXFtAOdCicf5lVwk8vI96F6C8ItsjsJOCE5Vvvk7k/E0X4dddM7t2i+kMJyXGWe1KCdhkeHOgtqnxGJrjklQCQjS2CnIzn2Hp9aKQX4wsTsuPb5aXEtkOPol6U6wPy55DNdhfbDHyKSeZFi43VbvaPKUlTkjYLSnT92OW3nzqi3eJcdsNsvrDeN285SfaKGTn8SCgHZACR7gKqKe86LFYRhvkMSZcF1hbikOJlAjSgEKQfE97cDblk18xk2W5qSy++u2SjslwjWwo+ee8n4kUDW8nPfVhOe8fAURmWdtmClxSJapT/eYYIA0o563PDI5JByc5rRRL9wXfYLPbiKJTONSXYii6CPZjPyoVwrYJnELctEZbDMIFPbyHU6tKuY0gczgdSNiPACiXCHEPENvf7GxNOzmdWVRdClo8TuPVPXn7qdocZ61uyZSbc5CauS+3diPFOWncd45G2DgHx3NNz/UZVaGdWM/H+yQr3WIU/8Aw3/v8ZLlxSqA4vCyEFCwOgT7eWelAvtDvEeROas1rSlu22v7tKUY0rcGxPnjl71eNMnFvFb7rAixhoSD3lNnvJA8OmaR7grhiMvTFZvE1zqp95thPySVVytLbKyP3DWo006kpNYTKUS0S5rCX2lRkNnVu88Enbntz+VD5LK2HVNr0kpOxSchQ6EeR50RhyYS1huWgR4ocQv7tK3VFIPeTkqzuMDJ257Cqt2ltTZSpDbXZFRVlI5ac9z3hOAfZTQqUTRawvF0O2pRwJR1MKzjs3wO6c9AcaT7RQk14lxbK0utkBbZC0k9CN6zKO6OC4vDDF6cS7GadRHhx9K/Vbc1PdRhW379KtcHzzHuAaKyEOEKQP1Cu6lQHlXFmVMcjR3FpeSluJ2vddSF7q6czihzTEaOn0yG+txLDwLbiklJUkEdOm1AcFOtwNqWJJo3ttxD/D1tkOglLUlLCv8AIslGPZhYPuqr9oEZcvgpqSs/3iOpOVfqScH55ripzs/s2nPjoNafaCP3o7xG0F8IXNJ5Bbp/6ya5Mehh9lj7OroLnw2wVH7xnuqB8OY+uPdTRWVfYtMJ9Jik80nr+VX9FVquK7dT3QTFbFiR7S/xof8AZrSfzPAfI0wUB4zT/sfXj+W6g+zfH71LVmtkg8SRRSjt+FW0jf7n6UD4cZD9qmQF8nEOox5g5HyVRzhl0PWlbS9+xcKSPI0IZQu23h1GCQohaB+YjmB5lJNcHrA4vaMllhcaU6w5nU2spOaYLbHYc4XkPOLt6Vq16FOE9rkdAOQ9vnXT7TrR6Fc03KOMxpeO8OWr2+dAeHpjTTriHnIjIUnPbvsBwp8k+ZzXZjPfSmhZ/bJn1NfzKcVn1iFfEA1XL21fE4KRpP3mE9zK2yklP4FYPiPpVQuedMReVwDZZU74HemC0x4tzZS842udNCP5CO0RpI2CnHlZbGcZ5dRypSU5519qnyvQ/Qw+6IwUVdjrIQVHqR1NWUWpV3vDqvR0XCYoFWlDMWWdCvAJ0K0n6VqKBb+A+DtF7V6TLknU404rWX3CPVGfwpG3kN/GkbglEK0tr4qvJBjxllqEzjeQ/wBdPXujO/TfPKlviG+TeIbkufcV5cIwhCd0tJ56Uj9+tU0n2Wm1yguplmRZ27rGWlLa5CmH2f8AAc9YAfpIxjO/7eW02hIdhcRMqVbXQVIfQglyKvxSQCcH6486DR0zWbbdoaozxZ7Jt55J5t6TlKseGDzHQirTjMi3MJaugXoUUJCy0rGFJzsvGFAbDalp1OD3wO7p9fDU1/T6n/D/AOnW88GPtNLm8Pym71btyVx1BTrY/Ukc/d8KUtQUAUkEGiUlD9tl9vDfda1bpeYcKD8RVqG+q/3Ntm59kt9eSHgA24+oDISpQwCTjGefnnemYyUllHGvplTY65doBHlXhpnVw/cJqFSblGhWVhlOFuqb0BX/AAg+zf60Jm2r0WSwn0lqRFfSVokM7pUhJ73sI8KsEFIUeU408WUzsBlhomOtATqS0MhQO558x50soAChtg4o4+4uNb0ydLrTshRcQ+zJOlWrcJUgHYgVQsVsfvN4iW2KgrdkuBvb8KT6yj5AZNBgsZZuXpG4vpUj7PLZAOe1uUllkDyUoZPwBNMPFzoj8HTV9HFKxn9SjQiW6mZxnAtkRAVGsrOokcu2UNKE+3Go+6uH2vXFESzx7clW6yFKGeg5fOuO1ykMfAE+xY5vav8AK99EVtlYr9iTKlXJLuwAjuKI8dShj6VtVdmpYjgXs5kSqd3jCZbZMfq42oDbODjb54q5Xhoj5WDBn/CstLM5TTndRITjfooUSvsJTyA82cPskZIG4I5Gg9/iLt18d05CXV9uyR4k7j45+Io7GnJlxkSQAVacPJ8R1Purh317ZOI7F/yQLdYi3q2GDLbRpWToChnQsc0fuPL2Vm1+Wnhi9BcWNERKDXZhlbIKUDOy0gDGdjv5+VaZcohYWZkVJWw4AXEJO+3Ij9QoberVB4qhJizXEty0pzGlpHrf18xV6bUeN4l0yra1JZRnEp127NGX2kyc7ozLfdwhttPMISPzA8t9/AUAe+7I7wUkjUlQ5KHjRV+FJ4Xu5h3+K45FyV9mlRDTxxsc9fZzr5lufxBTcslkPzHQGIMVAKkgdfIjbbB88bV1YSx1ymLteijHiOPtF9xSY8VOypDuQn2D8x8hRvii0QLPZLI0x2y7jNBfdW4ML04wlAT+HmDjc93GTzobJlqm3GIL28v0eLpbWWGRlASdwUAgAkc8Dfz6nL7cRxVxszFs4AZWW44koyVBkAFWnb7vmrPUkDJ6UZNPoGA+I2bkyIKrix6K2pkiHFUrJaaB5lPQqJJydz1oIQlSgFkhJOCR4UyfaNOTN4ulhsENxUIjIHQBIyfmo/ClcmrIMDnEywpt5CNUxh8lEo4T2jGThpacHIwSPIGhsu9PuRXIrKOwjOAAspdUpKQFagEhRwMcthyoao18KNQh3bkkNKZcGpk9OqD4iqqgUq2UPIivT5V602t1RShGVAZxyx/SqUUuQs7ZTilL0dVzX3ltiW47LbQdmnXFEHyzmizWmQ4y0lMeC2hP3aHNSmycg9lq6qJ3OfIVwgwFhDz7TaX1xyhx1AVpXpOM6BjJyM974b12vM+KYrUW0rWuNJGoxlIyW1k8h1BJ2I3ocpZe1GVHHZ9TpMK8qRGatTUKYl0l52O7hkpHrHTtvnHsp/4XtEbgK0P8QzEuLucxHZQYy91AE7Y2BydvPAoZwlwlE4cjNcScYDs1pAVCtx2WpWNitPP2JPLr4Uy2aDcuKbyLtcwtlQGWGiNobZ/Ef1kcgfaeQFKXWpLZHr2brr/kw1wHbFwYsi4XFwKfK1OyHSdlunY79Qkd32lVZX9ol+Ve7y6tkkgkNspz0zt8TT19o/FLFvg/wS1q0oQkJcKTyGOVZbYmFTbiZSklTbPqpAzqWeQHx+lB09e+W70GbxybP9j1u7CNLklOEpCGEKI54GVY+IrSaD8KWs2mwRIjgw6E63BnOFnc/M0YrqroUk8s9qVKlWUBOKrWq5QNTKcyGCVtDlq8U+/9qTLfNcgu9oj1FesCPVP+tjWm4pM4os6o7y58ZIMZe8hA/CfzezxpPVU71ldhqp4eGfaJKG2zIY70NRwtvq0r+ngarS7cFJL8ApWys5U0DjveI8Ff6NCY771te7dghbR7qkn1SPAjwoizIJBk2Q5/xIazlQ/y+I+lcicfYyuCtMMe4Q1Qr3GE6HyJUnDjR8/D20k3HgCfBcXP4OnJlNFJSWVqAeQD0B6/I+ZrRGpduuqsLKostO3PBFVpVpkxnO2b1ZHJyPsceaeXwPuq69RZVwuiShGRk90EOEu2WNpJjvpWHZ0+S0W1qURlQTnfGB7zjzqiw89BZfu9tkOx20v9kwtpWl1zYndIGlQ8dq1qS+uY0Yt1gxbo1jCkrR3wPZjPypde4W4SfebLLlwtbjTgcDSlF1sKBznBz+1PV62L7A+BpYEC8Qpf8VeTJx6W6O3cQEH8W5V3cgdSeVDvRnD6pbUPEOJx8zWlSeEJz1yl3G18R2uRIktFrD4U1pScZxgnfYdKqN/Z9xKWLTEDduMeC/2iltTNRVlWonBSOlMx1UWlygcq8GemO7jOEf8AMT/WujNveffZYbU2XXv5aMnKvZ0/atMvHBPETt6vjsKHEXFuDQbQVyAjSNI3xg9c1S/sJxHi0+lS7ND/AIYAEOLlKUSMg4ICfdzq/qotdoqMG+0IqrYpmLJkvIUpEV4MvJJCSgnrgZJA9tFIkG1M3h203h1DkSSyPRpTSuzS2ojYkZxn2k/Omp3heyNyJUm9cU9quSQX2baxhKsbAb6j9K72s8OW1ZXwrwuuXIT/AOrnHXp89yQn5UKWpWOzXib4FuNwvxRxNNT2KG0NRkKZVdFkttvI5ZB5qGMchjzpktcXh3hB5DdmZ/j3EPISSMoaPXSOQ678/E0S9A4h4oOLjNUuOTsxF7rQHmvlj2aj5UbZtdi4WilVxcaAA/3dvOFH9R5r9+3lS09S2sLj8BVWl3yDLLw5cL3N/il6kds8DqS8oZbZHPDY5KPn6o/Ua++LeMIlkhqtVhV96M9o9q1HPUk9VUvcXfaHInpVGgAx4uNOBsois7effnvhiOlSlqOwH18hVV0yseWabx2eynn7rO7FkqWtxW5O+fE1q32W8MIemNuYPokBWpRKf5rvMf1PuFLHCXDL8mWmBBCVS3Rl18jIbTncnyHh1Py3+y2uNZ7c1BhpIbbHM81Hqo+JNdOuCS4AWTLw5V7UFSjASVKlSoQlfK0haCkgEEYIPI19VKhBKvdjXa9ciGkuQzutvGS0P3H0oCuKCoSISu9sdOfCtSUM8+VLd34aS4oyLWpLL/VojDavPbkfl5UlfplLmIeu3HDEuVJRJIExKtadioYCx/X616xc7nbQFRHxJjjoRuPaDyqzMbAdVHucdTTo272xPsPX3Zoe9bHWiHYT2VDl0PxrmypkngaUkwojii2zEBFzh4/UADirIFknJAYn6B+VwhX/ANgflSdKekNrxNjEq372nB+NUHVNKOsKUn2iheIvI9u8MMv+o5EcB/LlJ+Rx8qqL4JVnLbYHmH+X/TSWJLjY+5krz4JJqJvFwbG811Kf8xq/FL0ybmOCuB3lesTjzk//AIr1vgRlO7qWwfFb5I+QH1pMc4gmgYNxk+6qT93kODK5zy/IrIrSqnkrcaQOHrLAAMuZFaA3+7bBV8VlRrjL4k4Wt2AhC5riN068qSD5A7D3Csvdmsk5UpaldcqzVCRLQs/dhWMYCQev70SOnb7MuQ+Xv7S58hJbhBMZsDHdHepCuN1fluKW+4VLJ3Kjkn319MWy4yyMM9ijmVrGPlzopHssKKQuSr0h3IAB9XPkOppuuiMfRhyAcKBKuZBQnQz1dI2/705cL8NvS5HoNlZ7RzYvPr5IB6qP0A91MvDnBNyvS0uTkLgQBggqGHHB+lPT2n4VqdotMGzwkRLcwlllOOW5UfFRO5PmadhDACU/grcNcPxeHoAjRQVuK7zzyvWcV4n9h0oxUqUUESpUqVCEqVKlQhKlSpUISpipUqEK82FGmsFmUyl1s9FDl5jwpancIAKK7XKUznfsne8n3HmPnTbUrEoRl2i1JrozObCusLKZkBxaBtrbGtJ+HL3gUIcRbnlYcYShY/4TWxGqsm3wpiQmVEYeAOQHGwrBxjO9Alpl6Cq5+zG3rTCc9R1ac742P1qk/Y0r3TMUP+En961t7g6xuq/3Mt4/w3FJ/eh54GtJ31yx/wC9/wBqF9Pg35TJ3eHQo5M4+5v/AL1xPDsf8c14+SQB/WtcPAtpPNyZ/wA0f0rsxwDYtH3jchw55qeP7YraqK8hjws1rZ3Ulbn+dZNXLfBLytFotinSQT9w1nl5j+tbJG4R4fY2TaYqyB6zzYcOfHvZ3o222hsYbQlI8EjFGjWYdhk9t4Avc8FU5TdvQD6q8OKPuScD408WDg2z2UocbYEiUncSHwFKB/T0T7qY6lEUUgbk2eYFe1KlaKJUqVKhCVKlSoQ//9k="/>
          <p:cNvSpPr>
            <a:spLocks noChangeAspect="1" noChangeArrowheads="1"/>
          </p:cNvSpPr>
          <p:nvPr/>
        </p:nvSpPr>
        <p:spPr bwMode="auto">
          <a:xfrm>
            <a:off x="63500" y="-630238"/>
            <a:ext cx="1695450" cy="1285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eg;base64,/9j/4AAQSkZJRgABAQAAAQABAAD/2wBDAAkGBwgHBgkIBwgKCgkLDRYPDQwMDRsUFRAWIB0iIiAdHx8kKDQsJCYxJx8fLT0tMTU3Ojo6Iys/RD84QzQ5Ojf/2wBDAQoKCg0MDRoPDxo3JR8lNzc3Nzc3Nzc3Nzc3Nzc3Nzc3Nzc3Nzc3Nzc3Nzc3Nzc3Nzc3Nzc3Nzc3Nzc3Nzc3Nzf/wAARCACMALkDASIAAhEBAxEB/8QAHAAAAgMBAQEBAAAAAAAAAAAABQYABAcDAQII/8QARhAAAQMDAgMEBwYDBQYHAQAAAQIDBAAFERIhBjFBEyJRYRQycYGRobEHI0JSYsEVM9EWJFNy8CU0gpOi4RdDRIOSsuLx/8QAGQEAAgMBAAAAAAAAAAAAAAAAAwQAAQIF/8QAKREAAgIBBAIBAwQDAAAAAAAAAAECAxEEEiExE0FRFCJxBTJCYYHB0f/aAAwDAQACEQMRAD8A3GpXmary58WGjXLfbZSeWtQGaptLshZqUG/tPas4DzxH5kxnSPjpxRGNNYlJCmHErBGQQedZVsJPCZbTRYqV5mvFuJQkqUQAOpreSj2vMgDJO1BL5xPb7Ox2kp9LeR3QUkqV7Ejf6UkTOMb1d1L/AIJEEeOk96TJI7o8d8JH1pWzVQh1yEjU5GlvzY7CCtx1KUgZJJwPjS9P47sUNRQqc0tQ/C2Cs/KszlejyXddyuUy6yP8NpRDefJR2+ANErfari4Em3WJlho/jWnUr4rI+lKy1dj6DKmK7YyOfaRHWspiQZjx8mgn6muX9u7kvdqyTSPPSP2qp/A7wARInpaB6Id0ge5AFcHLM+gZXcApWepcP70B32/JvxwCn9uLnzXZ5aR4p0n9q+2/tBKSBIhvt5P42v6Ggr8BxpxITLQMj8zg39xrkTMQk6VoWPBMg7+5YINZ89q5yzXjg/Q4xeO7c+rSpSUq/KSUn5ijce+QH0g9toz+fl8Rt86zJak6QJsUYVz1MhXzQf2qRY7CyV2+Qtoj/CVrSPcNx8KLHW2J88mHRB9GutrQ4kKQpKknkQdq+hisxjXK4QO+4olBP81hX16H3imW18Udon+8gOoH4204Ukeaevu+FN1a2E+JcApUSXXI1VK4RpTMpoOx3EuIPVJrsDTiaaygB7UqVKshKlSpUIBb9cpEcNRLa2HZ0g6Wwr1UDqpXkB+w615beHo8dXbzVKmzFbrff73uSOQHlX0UJaviXnThWhSUZ2ylWncewpx7xRigRipybl6Nt4XB86EJTgJSB4Y2oTORHSC7FeZaUkFbmFADGPWPmPHwBFe8TvqjWlx5KgnQtBVqVpBTqGRn2ZrNUWe6Xqe3rubzjSlZ0r3Gg89uWMbe+g6m5Qajg3XXuWWzT4l1RJt0WUlPfktJdS34AjO/gKSOJeNHFSfQLF/epajp7VIJQg+CR1PnQ/iq/PvyBYbEVOvKIQ863zWR+EdAAPcKFxIjrMsWLh3Q9cXAfS5yQcMjqlJ6DxPM/Kl53Ts4QSFaXLOC2WY8wGcpy63lw/7sFaktn9RGcn9KfjTTbOCrldQ2/wAQSTHZABRDZAASPDA7qfmfOmHhrhy3cORgoaXZRGXJSxuT1A8BViZd+aI256HH0Far0+Sp2P0dYlrtNnb1x4zLSsfzFJyo+870PuN+jNkpSpTh8Eiqi1yXXO1cWlOttSkKd5Lx0HTNUJ6Y8pa3mmnFIeZzlR09k5455EbGj+GC7Bqb9FKfxI8UrLMYlKeaiScfCgEriCfrJ7JKUpwVq7JR0g9TvRWXNZbTJQZMZhuQwlp5phBWCR+IcsGgk+5wnA8l2bNcDzKGXOzaQnWhGNOc+GKmyHqJN0vkl7u1whPIQkpey32qsskaUnkdj1oR/amSD95CSvAz3SU7eO4NWJV0t0kPh2XcEB5hLDh7NBygchtXJ+XHkJn9ne2Urlx0sZfYLWhKRjYg7dM+yqdVfuBpSl8nRji2MSC52zCuQJ3+lF4txiz8qS4y6fzpPfHvG4pVuFqKkvPNwEqbUhtuOqK5rbT0UtZG5Pu6nwqndUoajqTbXErYilDJlBQSp107qDeN8eVBlpapfteDStkuzTY1wWDhpSXgNilwhKz5BXI+xQq+iOzKUpyGosvoOVNkafinp7RtWRweJpcN4NXBCnNKiCTs4n2jr76erVxAxMaQ4HNen1XW9lt+IHh7DsfAUpbp5V9hoWKXQ1wpb7MkhKzEmbZPNLmOih1Hnz3pstV7RLcEWSnsJgGez/CvzSevs5ilOI8zdEpjydCXj/JeTsFnwH5VDqPhXUNekEwJ5Uh9Byy+DhQV0wRyP1q6dRKp/wBFTrjP8j9XtLHDt8d9K/g94OmcgZadOwkJ8R5+IpmBrtV2RsjuiJSi4vDPalSpWyjjIisyW+zfQlxHgoUN/s/GBOmRNQD+FElaR9aMV4axKEZdotNroX51ltMRlUuYhySWu8kSHVOb9MAmljiW5JsNlUptKGp07OyRjsknpjpzpmuTgn3huKCSzF+8dHQnp/r20gPZ4n47LbhzDintHB00pxgfH6VzNRKLniPSGal7YPaadsNoZUygqvt3+7ZSdyy2evkT1NOvDtvh8NWzsknXIV3n3uri/D+lLESQLnxLPvTpy2hRjRR0SBso/tV16eX3BpJ0g4TRdPVnlkskMUx2U8NWgqbA1YRuMH2V8IdMRYLKwqTgKStCgpBT1CvCqcZ52GwgsuH0h3dDjTwKQNtlpx03qsfS5/aN22O482FfeOJ/GfMnYU4viIv/AGz24XJtC1dnpdXqKsH1EE88JoBLkyZpXqcUsoSVaM9B4CmCTYpcpILsRuAsDGsvp0e8E5HtHwpQuSXbfKU0XWlLQchxlwKSfeKJCEU+Sm2C5ThOcnehUhVXVONuyA3JeDCTzdKSpI8Mgb4/1vV0WRnWpqUs9ouIX2HG3AtpwoV3wkjGe5uBsc86a1GmnQ1nlPpmU8is6rfNfdstcu8Tm4sJBy4rCnNJKWx1KvDb418T0huQsJACFKKkJ1ZKUknAPnjod/GrFohSPR37wtbseFD5uoVoU8vo2g9c9TyApYsJ3idDhKabtCmVR7eRHW7qKX31ZycEDcDfqRQxy+RHpxU6hwaFkszEJAdSMbFScYVzPTwoU/LLjS0qjxC4tWS8lnDg8gc49+M+dUFb1iUIy7NKTQxy2krjtNLWgxV9/wBLZQXVyXc4xk7g7jYn2ZoYyZ1qnoSklp7AKmysHKf1eH1FcbdcFwlqSUB2O5s6yrksfsfOj3aqYYSzCeUiFMSS25Hihx6Tzy2pXMFPxoOHH7ZdGstrK7Gbhy9peOhwKSvI7VrV54C0n3Eg+VaKw4m8QtJUFS2UaklO3ap8R4Hb3EV+elzp0Oa2pxRQ7GOnSeoOM58cjH/9zWmcG3/Ko8hlXdSdQTzx+dHw+YHjSGpo8b3R6YeEt35HWdEVfLXlpwt3OIoLaeSMHO+FDyPIjoQR0o5wbxB/HLae3ARNYV2b7Z5gjrQ9xxEG7NyGz9w6ntR4Fs4C/gSlX/yoDeHF8K8bR57YxEm911I/NU0trrlj0yprejTxyr2vhpxDrSHG1BSFAFJHUGvuuwKkrlJcDLDjqvVQkqPurrQnil0t2Z0D8ZSn4kVmb2xbLSy8AKK6pu0XK4LP3jpV3vMc/nmlHhT+62C/3f8A8xSVJB8AM/vmmySkjg0DqtvJ99LcJrH2eXFtAOdCicf5lVwk8vI96F6C8ItsjsJOCE5Vvvk7k/E0X4dddM7t2i+kMJyXGWe1KCdhkeHOgtqnxGJrjklQCQjS2CnIzn2Hp9aKQX4wsTsuPb5aXEtkOPol6U6wPy55DNdhfbDHyKSeZFi43VbvaPKUlTkjYLSnT92OW3nzqi3eJcdsNsvrDeN285SfaKGTn8SCgHZACR7gKqKe86LFYRhvkMSZcF1hbikOJlAjSgEKQfE97cDblk18xk2W5qSy++u2SjslwjWwo+ee8n4kUDW8nPfVhOe8fAURmWdtmClxSJapT/eYYIA0o563PDI5JByc5rRRL9wXfYLPbiKJTONSXYii6CPZjPyoVwrYJnELctEZbDMIFPbyHU6tKuY0gczgdSNiPACiXCHEPENvf7GxNOzmdWVRdClo8TuPVPXn7qdocZ61uyZSbc5CauS+3diPFOWncd45G2DgHx3NNz/UZVaGdWM/H+yQr3WIU/8Aw3/v8ZLlxSqA4vCyEFCwOgT7eWelAvtDvEeROas1rSlu22v7tKUY0rcGxPnjl71eNMnFvFb7rAixhoSD3lNnvJA8OmaR7grhiMvTFZvE1zqp95thPySVVytLbKyP3DWo006kpNYTKUS0S5rCX2lRkNnVu88Enbntz+VD5LK2HVNr0kpOxSchQ6EeR50RhyYS1huWgR4ocQv7tK3VFIPeTkqzuMDJ257Cqt2ltTZSpDbXZFRVlI5ac9z3hOAfZTQqUTRawvF0O2pRwJR1MKzjs3wO6c9AcaT7RQk14lxbK0utkBbZC0k9CN6zKO6OC4vDDF6cS7GadRHhx9K/Vbc1PdRhW379KtcHzzHuAaKyEOEKQP1Cu6lQHlXFmVMcjR3FpeSluJ2vddSF7q6czihzTEaOn0yG+txLDwLbiklJUkEdOm1AcFOtwNqWJJo3ttxD/D1tkOglLUlLCv8AIslGPZhYPuqr9oEZcvgpqSs/3iOpOVfqScH55ripzs/s2nPjoNafaCP3o7xG0F8IXNJ5Bbp/6ya5Mehh9lj7OroLnw2wVH7xnuqB8OY+uPdTRWVfYtMJ9Jik80nr+VX9FVquK7dT3QTFbFiR7S/xof8AZrSfzPAfI0wUB4zT/sfXj+W6g+zfH71LVmtkg8SRRSjt+FW0jf7n6UD4cZD9qmQF8nEOox5g5HyVRzhl0PWlbS9+xcKSPI0IZQu23h1GCQohaB+YjmB5lJNcHrA4vaMllhcaU6w5nU2spOaYLbHYc4XkPOLt6Vq16FOE9rkdAOQ9vnXT7TrR6Fc03KOMxpeO8OWr2+dAeHpjTTriHnIjIUnPbvsBwp8k+ZzXZjPfSmhZ/bJn1NfzKcVn1iFfEA1XL21fE4KRpP3mE9zK2yklP4FYPiPpVQuedMReVwDZZU74HemC0x4tzZS842udNCP5CO0RpI2CnHlZbGcZ5dRypSU5519qnyvQ/Qw+6IwUVdjrIQVHqR1NWUWpV3vDqvR0XCYoFWlDMWWdCvAJ0K0n6VqKBb+A+DtF7V6TLknU404rWX3CPVGfwpG3kN/GkbglEK0tr4qvJBjxllqEzjeQ/wBdPXujO/TfPKlviG+TeIbkufcV5cIwhCd0tJ56Uj9+tU0n2Wm1yguplmRZ27rGWlLa5CmH2f8AAc9YAfpIxjO/7eW02hIdhcRMqVbXQVIfQglyKvxSQCcH6486DR0zWbbdoaozxZ7Jt55J5t6TlKseGDzHQirTjMi3MJaugXoUUJCy0rGFJzsvGFAbDalp1OD3wO7p9fDU1/T6n/D/AOnW88GPtNLm8Pym71btyVx1BTrY/Ukc/d8KUtQUAUkEGiUlD9tl9vDfda1bpeYcKD8RVqG+q/3Ntm59kt9eSHgA24+oDISpQwCTjGefnnemYyUllHGvplTY65doBHlXhpnVw/cJqFSblGhWVhlOFuqb0BX/AAg+zf60Jm2r0WSwn0lqRFfSVokM7pUhJ73sI8KsEFIUeU408WUzsBlhomOtATqS0MhQO558x50soAChtg4o4+4uNb0ydLrTshRcQ+zJOlWrcJUgHYgVQsVsfvN4iW2KgrdkuBvb8KT6yj5AZNBgsZZuXpG4vpUj7PLZAOe1uUllkDyUoZPwBNMPFzoj8HTV9HFKxn9SjQiW6mZxnAtkRAVGsrOokcu2UNKE+3Go+6uH2vXFESzx7clW6yFKGeg5fOuO1ykMfAE+xY5vav8AK99EVtlYr9iTKlXJLuwAjuKI8dShj6VtVdmpYjgXs5kSqd3jCZbZMfq42oDbODjb54q5Xhoj5WDBn/CstLM5TTndRITjfooUSvsJTyA82cPskZIG4I5Gg9/iLt18d05CXV9uyR4k7j45+Io7GnJlxkSQAVacPJ8R1Purh317ZOI7F/yQLdYi3q2GDLbRpWToChnQsc0fuPL2Vm1+Wnhi9BcWNERKDXZhlbIKUDOy0gDGdjv5+VaZcohYWZkVJWw4AXEJO+3Ij9QoberVB4qhJizXEty0pzGlpHrf18xV6bUeN4l0yra1JZRnEp127NGX2kyc7ozLfdwhttPMISPzA8t9/AUAe+7I7wUkjUlQ5KHjRV+FJ4Xu5h3+K45FyV9mlRDTxxsc9fZzr5lufxBTcslkPzHQGIMVAKkgdfIjbbB88bV1YSx1ymLteijHiOPtF9xSY8VOypDuQn2D8x8hRvii0QLPZLI0x2y7jNBfdW4ML04wlAT+HmDjc93GTzobJlqm3GIL28v0eLpbWWGRlASdwUAgAkc8Dfz6nL7cRxVxszFs4AZWW44koyVBkAFWnb7vmrPUkDJ6UZNPoGA+I2bkyIKrix6K2pkiHFUrJaaB5lPQqJJydz1oIQlSgFkhJOCR4UyfaNOTN4ulhsENxUIjIHQBIyfmo/ClcmrIMDnEywpt5CNUxh8lEo4T2jGThpacHIwSPIGhsu9PuRXIrKOwjOAAspdUpKQFagEhRwMcthyoao18KNQh3bkkNKZcGpk9OqD4iqqgUq2UPIivT5V602t1RShGVAZxyx/SqUUuQs7ZTilL0dVzX3ltiW47LbQdmnXFEHyzmizWmQ4y0lMeC2hP3aHNSmycg9lq6qJ3OfIVwgwFhDz7TaX1xyhx1AVpXpOM6BjJyM974b12vM+KYrUW0rWuNJGoxlIyW1k8h1BJ2I3ocpZe1GVHHZ9TpMK8qRGatTUKYl0l52O7hkpHrHTtvnHsp/4XtEbgK0P8QzEuLucxHZQYy91AE7Y2BydvPAoZwlwlE4cjNcScYDs1pAVCtx2WpWNitPP2JPLr4Uy2aDcuKbyLtcwtlQGWGiNobZ/Ef1kcgfaeQFKXWpLZHr2brr/kw1wHbFwYsi4XFwKfK1OyHSdlunY79Qkd32lVZX9ol+Ve7y6tkkgkNspz0zt8TT19o/FLFvg/wS1q0oQkJcKTyGOVZbYmFTbiZSklTbPqpAzqWeQHx+lB09e+W70GbxybP9j1u7CNLklOEpCGEKI54GVY+IrSaD8KWs2mwRIjgw6E63BnOFnc/M0YrqroUk8s9qVKlWUBOKrWq5QNTKcyGCVtDlq8U+/9qTLfNcgu9oj1FesCPVP+tjWm4pM4os6o7y58ZIMZe8hA/CfzezxpPVU71ldhqp4eGfaJKG2zIY70NRwtvq0r+ngarS7cFJL8ApWys5U0DjveI8Ff6NCY771te7dghbR7qkn1SPAjwoizIJBk2Q5/xIazlQ/y+I+lcicfYyuCtMMe4Q1Qr3GE6HyJUnDjR8/D20k3HgCfBcXP4OnJlNFJSWVqAeQD0B6/I+ZrRGpduuqsLKostO3PBFVpVpkxnO2b1ZHJyPsceaeXwPuq69RZVwuiShGRk90EOEu2WNpJjvpWHZ0+S0W1qURlQTnfGB7zjzqiw89BZfu9tkOx20v9kwtpWl1zYndIGlQ8dq1qS+uY0Yt1gxbo1jCkrR3wPZjPypde4W4SfebLLlwtbjTgcDSlF1sKBznBz+1PV62L7A+BpYEC8Qpf8VeTJx6W6O3cQEH8W5V3cgdSeVDvRnD6pbUPEOJx8zWlSeEJz1yl3G18R2uRIktFrD4U1pScZxgnfYdKqN/Z9xKWLTEDduMeC/2iltTNRVlWonBSOlMx1UWlygcq8GemO7jOEf8AMT/WujNveffZYbU2XXv5aMnKvZ0/atMvHBPETt6vjsKHEXFuDQbQVyAjSNI3xg9c1S/sJxHi0+lS7ND/AIYAEOLlKUSMg4ICfdzq/qotdoqMG+0IqrYpmLJkvIUpEV4MvJJCSgnrgZJA9tFIkG1M3h203h1DkSSyPRpTSuzS2ojYkZxn2k/Omp3heyNyJUm9cU9quSQX2baxhKsbAb6j9K72s8OW1ZXwrwuuXIT/AOrnHXp89yQn5UKWpWOzXib4FuNwvxRxNNT2KG0NRkKZVdFkttvI5ZB5qGMchjzpktcXh3hB5DdmZ/j3EPISSMoaPXSOQ678/E0S9A4h4oOLjNUuOTsxF7rQHmvlj2aj5UbZtdi4WilVxcaAA/3dvOFH9R5r9+3lS09S2sLj8BVWl3yDLLw5cL3N/il6kds8DqS8oZbZHPDY5KPn6o/Ua++LeMIlkhqtVhV96M9o9q1HPUk9VUvcXfaHInpVGgAx4uNOBsois7effnvhiOlSlqOwH18hVV0yseWabx2eynn7rO7FkqWtxW5O+fE1q32W8MIemNuYPokBWpRKf5rvMf1PuFLHCXDL8mWmBBCVS3Rl18jIbTncnyHh1Py3+y2uNZ7c1BhpIbbHM81Hqo+JNdOuCS4AWTLw5V7UFSjASVKlSoQlfK0haCkgEEYIPI19VKhBKvdjXa9ciGkuQzutvGS0P3H0oCuKCoSISu9sdOfCtSUM8+VLd34aS4oyLWpLL/VojDavPbkfl5UlfplLmIeu3HDEuVJRJIExKtadioYCx/X616xc7nbQFRHxJjjoRuPaDyqzMbAdVHucdTTo272xPsPX3Zoe9bHWiHYT2VDl0PxrmypkngaUkwojii2zEBFzh4/UADirIFknJAYn6B+VwhX/ANgflSdKekNrxNjEq372nB+NUHVNKOsKUn2iheIvI9u8MMv+o5EcB/LlJ+Rx8qqL4JVnLbYHmH+X/TSWJLjY+5krz4JJqJvFwbG811Kf8xq/FL0ybmOCuB3lesTjzk//AIr1vgRlO7qWwfFb5I+QH1pMc4gmgYNxk+6qT93kODK5zy/IrIrSqnkrcaQOHrLAAMuZFaA3+7bBV8VlRrjL4k4Wt2AhC5riN068qSD5A7D3Csvdmsk5UpaldcqzVCRLQs/dhWMYCQev70SOnb7MuQ+Xv7S58hJbhBMZsDHdHepCuN1fluKW+4VLJ3Kjkn319MWy4yyMM9ijmVrGPlzopHssKKQuSr0h3IAB9XPkOppuuiMfRhyAcKBKuZBQnQz1dI2/705cL8NvS5HoNlZ7RzYvPr5IB6qP0A91MvDnBNyvS0uTkLgQBggqGHHB+lPT2n4VqdotMGzwkRLcwlllOOW5UfFRO5PmadhDACU/grcNcPxeHoAjRQVuK7zzyvWcV4n9h0oxUqUUESpUqVCEqVKlQhKlSpUISpipUqEK82FGmsFmUyl1s9FDl5jwpancIAKK7XKUznfsne8n3HmPnTbUrEoRl2i1JrozObCusLKZkBxaBtrbGtJ+HL3gUIcRbnlYcYShY/4TWxGqsm3wpiQmVEYeAOQHGwrBxjO9Alpl6Cq5+zG3rTCc9R1ac742P1qk/Y0r3TMUP+En961t7g6xuq/3Mt4/w3FJ/eh54GtJ31yx/wC9/wBqF9Pg35TJ3eHQo5M4+5v/AL1xPDsf8c14+SQB/WtcPAtpPNyZ/wA0f0rsxwDYtH3jchw55qeP7YraqK8hjws1rZ3Ulbn+dZNXLfBLytFotinSQT9w1nl5j+tbJG4R4fY2TaYqyB6zzYcOfHvZ3o222hsYbQlI8EjFGjWYdhk9t4Avc8FU5TdvQD6q8OKPuScD408WDg2z2UocbYEiUncSHwFKB/T0T7qY6lEUUgbk2eYFe1KlaKJUqVKhCVKlSoQ//9k="/>
          <p:cNvSpPr>
            <a:spLocks noChangeAspect="1" noChangeArrowheads="1"/>
          </p:cNvSpPr>
          <p:nvPr/>
        </p:nvSpPr>
        <p:spPr bwMode="auto">
          <a:xfrm>
            <a:off x="63500" y="-630238"/>
            <a:ext cx="1695450" cy="12858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http://t0.gstatic.com/images?q=tbn:ANd9GcQiYr2PAz_-yhyEgcNSpEvlE0dCDZCUZe8GoQB90ePJM_M7LRwT6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07772">
            <a:off x="572972" y="2759048"/>
            <a:ext cx="3936627" cy="2948672"/>
          </a:xfrm>
          <a:prstGeom prst="rect">
            <a:avLst/>
          </a:prstGeom>
          <a:noFill/>
        </p:spPr>
      </p:pic>
      <p:pic>
        <p:nvPicPr>
          <p:cNvPr id="1030" name="Picture 6" descr="http://www.bridgeschristianchurch.org/images/library/compus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258637"/>
            <a:ext cx="2971800" cy="2259708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257800" y="2895599"/>
            <a:ext cx="3505200" cy="1752600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Nolan Tomboulian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/>
              </a:rPr>
              <a:t>Tomboulian@yahoo.com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Tomboulian.wikispaces.com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8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2440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5456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smtClean="0"/>
              <a:t>PRINTING</a:t>
            </a:r>
            <a:endParaRPr lang="en-US" sz="9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1653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7DCB8-1592-4CF9-8E94-650A75078008}" type="slidenum">
              <a:rPr lang="en-US" smtClean="0"/>
              <a:pPr>
                <a:defRPr/>
              </a:pPr>
              <a:t>173</a:t>
            </a:fld>
            <a:endParaRPr lang="en-US" dirty="0"/>
          </a:p>
        </p:txBody>
      </p:sp>
      <p:pic>
        <p:nvPicPr>
          <p:cNvPr id="5" name="Picture 4" descr="CCC Logo"/>
          <p:cNvPicPr/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9582" y="405271"/>
            <a:ext cx="4026664" cy="17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981844" y="2309392"/>
            <a:ext cx="5253337" cy="5040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noFill/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Excel 2010</a:t>
            </a:r>
            <a:endParaRPr lang="en-US" sz="3600" kern="10" spc="0" dirty="0">
              <a:ln w="38100">
                <a:solidFill>
                  <a:srgbClr val="333333"/>
                </a:solidFill>
                <a:round/>
                <a:headEnd/>
                <a:tailEnd/>
              </a:ln>
              <a:noFill/>
              <a:effectLst>
                <a:outerShdw sx="1000" sy="1000" rotWithShape="0">
                  <a:srgbClr val="875B0D"/>
                </a:outerShdw>
              </a:effectLst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1644" y="4318867"/>
            <a:ext cx="4842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Nolan Tomboulian</a:t>
            </a:r>
          </a:p>
          <a:p>
            <a:pPr algn="ctr"/>
            <a:r>
              <a:rPr lang="en-US" sz="2800" dirty="0" smtClean="0"/>
              <a:t>252-675-0176</a:t>
            </a:r>
          </a:p>
          <a:p>
            <a:pPr algn="ctr"/>
            <a:r>
              <a:rPr lang="en-US" sz="2800" dirty="0" smtClean="0">
                <a:hlinkClick r:id="rId4"/>
              </a:rPr>
              <a:t>Tomboulian@Yahoo.com</a:t>
            </a:r>
            <a:endParaRPr lang="en-US" sz="2800" dirty="0" smtClean="0"/>
          </a:p>
          <a:p>
            <a:pPr algn="ctr"/>
            <a:r>
              <a:rPr lang="en-US" sz="2800" dirty="0" err="1" smtClean="0"/>
              <a:t>Tomboulian.Info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3" y="4491982"/>
            <a:ext cx="2076754" cy="177763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6413"/>
            <a:ext cx="1600200" cy="13862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031" y="467525"/>
            <a:ext cx="1571625" cy="13639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sp>
        <p:nvSpPr>
          <p:cNvPr id="13" name="WordArt 2"/>
          <p:cNvSpPr>
            <a:spLocks noChangeArrowheads="1" noChangeShapeType="1" noTextEdit="1"/>
          </p:cNvSpPr>
          <p:nvPr/>
        </p:nvSpPr>
        <p:spPr bwMode="auto">
          <a:xfrm>
            <a:off x="769730" y="3110278"/>
            <a:ext cx="7906726" cy="10754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n-US" sz="3600" kern="10" dirty="0" smtClean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Backstage View</a:t>
            </a:r>
            <a:endParaRPr lang="en-US" sz="3600" kern="10" spc="0" dirty="0"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sx="1000" sy="1000" rotWithShape="0">
                  <a:srgbClr val="875B0D"/>
                </a:outerShdw>
              </a:effectLst>
              <a:latin typeface="Arial Black"/>
            </a:endParaRPr>
          </a:p>
        </p:txBody>
      </p:sp>
      <p:pic>
        <p:nvPicPr>
          <p:cNvPr id="15" name="Picture 14" descr="exce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1923" y="2125515"/>
            <a:ext cx="961706" cy="961706"/>
          </a:xfrm>
          <a:prstGeom prst="rect">
            <a:avLst/>
          </a:prstGeom>
        </p:spPr>
      </p:pic>
      <p:pic>
        <p:nvPicPr>
          <p:cNvPr id="16" name="Picture 15" descr="http://www.bridgeschristianchurch.org/images/library/compus.png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65399" y="4544681"/>
            <a:ext cx="1794164" cy="13642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41677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7DCB8-1592-4CF9-8E94-650A75078008}" type="slidenum">
              <a:rPr lang="en-US" smtClean="0"/>
              <a:pPr>
                <a:defRPr/>
              </a:pPr>
              <a:t>174</a:t>
            </a:fld>
            <a:endParaRPr lang="en-US" dirty="0"/>
          </a:p>
        </p:txBody>
      </p:sp>
      <p:pic>
        <p:nvPicPr>
          <p:cNvPr id="5" name="Picture 4" descr="CCC Logo"/>
          <p:cNvPicPr/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9582" y="405271"/>
            <a:ext cx="4026664" cy="17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981844" y="2309392"/>
            <a:ext cx="5253337" cy="5040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38100">
                  <a:solidFill>
                    <a:srgbClr val="333333"/>
                  </a:solidFill>
                  <a:round/>
                  <a:headEnd/>
                  <a:tailEnd/>
                </a:ln>
                <a:noFill/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Excel 2010</a:t>
            </a:r>
            <a:endParaRPr lang="en-US" sz="3600" kern="10" spc="0" dirty="0">
              <a:ln w="38100">
                <a:solidFill>
                  <a:srgbClr val="333333"/>
                </a:solidFill>
                <a:round/>
                <a:headEnd/>
                <a:tailEnd/>
              </a:ln>
              <a:noFill/>
              <a:effectLst>
                <a:outerShdw sx="1000" sy="1000" rotWithShape="0">
                  <a:srgbClr val="875B0D"/>
                </a:outerShdw>
              </a:effectLst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1644" y="4318867"/>
            <a:ext cx="4842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Nolan Tomboulian</a:t>
            </a:r>
          </a:p>
          <a:p>
            <a:pPr algn="ctr"/>
            <a:r>
              <a:rPr lang="en-US" sz="2800" dirty="0" smtClean="0"/>
              <a:t>252-675-0176</a:t>
            </a:r>
          </a:p>
          <a:p>
            <a:pPr algn="ctr"/>
            <a:r>
              <a:rPr lang="en-US" sz="2800" dirty="0" smtClean="0">
                <a:hlinkClick r:id="rId4"/>
              </a:rPr>
              <a:t>Tomboulian@Yahoo.com</a:t>
            </a:r>
            <a:endParaRPr lang="en-US" sz="2800" dirty="0" smtClean="0"/>
          </a:p>
          <a:p>
            <a:pPr algn="ctr"/>
            <a:r>
              <a:rPr lang="en-US" sz="2800" dirty="0" err="1" smtClean="0"/>
              <a:t>Tomboulian.Info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3" y="4491982"/>
            <a:ext cx="2076754" cy="1777633"/>
          </a:xfrm>
          <a:prstGeom prst="rect">
            <a:avLst/>
          </a:prstGeom>
        </p:spPr>
      </p:pic>
      <p:sp>
        <p:nvSpPr>
          <p:cNvPr id="13" name="WordArt 2"/>
          <p:cNvSpPr>
            <a:spLocks noChangeArrowheads="1" noChangeShapeType="1" noTextEdit="1"/>
          </p:cNvSpPr>
          <p:nvPr/>
        </p:nvSpPr>
        <p:spPr bwMode="auto">
          <a:xfrm>
            <a:off x="769730" y="3110278"/>
            <a:ext cx="7906726" cy="107544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n-US" sz="3600" kern="10" dirty="0" smtClean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Backstage View</a:t>
            </a:r>
            <a:endParaRPr lang="en-US" sz="3600" kern="10" spc="0" dirty="0"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sx="1000" sy="1000" rotWithShape="0">
                  <a:srgbClr val="875B0D"/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341740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 rot="10800000">
            <a:off x="359532" y="584684"/>
            <a:ext cx="2023894" cy="5292587"/>
          </a:xfrm>
        </p:spPr>
        <p:txBody>
          <a:bodyPr vert="vert"/>
          <a:lstStyle/>
          <a:p>
            <a:pPr algn="ctr" eaLnBrk="1" hangingPunct="1">
              <a:defRPr/>
            </a:pPr>
            <a:r>
              <a:rPr lang="en-US" sz="5400" b="1" dirty="0" smtClean="0">
                <a:latin typeface="+mn-lt"/>
              </a:rPr>
              <a:t>Backstage View</a:t>
            </a:r>
            <a:br>
              <a:rPr lang="en-US" sz="5400" b="1" dirty="0" smtClean="0">
                <a:latin typeface="+mn-lt"/>
              </a:rPr>
            </a:br>
            <a:endParaRPr lang="en-US" sz="2000" b="1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175</a:t>
            </a:fld>
            <a:endParaRPr lang="en-US" dirty="0"/>
          </a:p>
        </p:txBody>
      </p:sp>
      <p:sp>
        <p:nvSpPr>
          <p:cNvPr id="5" name="AutoShape 2" descr="data:image/jpeg;base64,/9j/4AAQSkZJRgABAQAAAQABAAD/2wCEAAkGBhQSERUUEhQWFRQWGBcYFxcYGBccFxweGxYXFBgYGBcbGyYfGB8kHhYWHy8gJScpLSwsFx4xNTAqNSYsLCkBCQoKDgwOGg8PGikkHx8sMCwpLDUsLzUsKSwsLCwsLCwsLCwpLSwsLCwsKSwsKSwpLyksLCwsLCwpLCksLCwpLP/AABEIAMwAzAMBIgACEQEDEQH/xAAcAAACAwEBAQEAAAAAAAAAAAAABQQGBwMBAgj/xABIEAACAQMBAwgFCAcGBgMAAAABAgMABBESBQYhEyIxUWFxgZEHMkFSoRQjM0JikqKxFRZTcoLB0TRjc5OywhckQ4Pi8NLh8f/EABgBAQADAQAAAAAAAAAAAAAAAAABAgME/8QAIREBAQACAgIDAQEBAAAAAAAAAAECEQMxEiEiQVEyE2H/2gAMAwEAAhEDEQA/ANxooooCiiigKKKKAooooCiiigKKKKAooooCiiigKKhXG1404asnqXifhUO52u/DgkIY4BlYAk9i+09lA4JqFNtmMHAJdvdQZNQWtQfpHeU9Xqp5Ck28djdMv/KSCNccY1AUnukHHwJ8aB+93M3QFiH2jqb7orob0qvFi2MEkgDh7cAdlYvFeT20pILpJ9bOcn94H1vGrpsTf5JMLcARt731D3+7+VBo1FRNlzaoxxzjhnrHsOfbwxxqXQFFFFAUUUUBRRRQFFFFAUUUUBRRRQFFR7naEcfrsB2e3yqE213YZijOPffmr30DWolztSOP1mGeocT5CqftTfGFciSdpT7kA5vcZDwPhUvYG8ltNwhAjk9qt6/gx9bwoHFztptOoKI0/aSsFXyNJ7fb9vPJoe5MjexVyiHsBPrV9bf3cju+L5DgYVweI7MHgRWe7a3Wmtslhqj99ej+IdK+NBqNzb5QpETCT9ZMah4kHNZrvDuxcRMXcmZfbJxJ/iByR+VfexN9ZoMK/wA7H1E84fut/I/Cr3sreCG4GY2yfahHPH8I4nvGaCgbE3xmt8KTykfuseI/dbpHdxFX3Y+8kNyOY2G9qNwYf1HaKjbT9HyXB1KvIH2kYwf+2OGfEUx2R6P7WAhtJkccdTnPHsUYAoPjaWyIrkaXTWR0FfWX+L6vcT4UmsvRSuomWVtGeCqBqx2t0eQ8q0BUAGAMDqFe0ELZOx4rZNEK6VzniSePXxNTaKKAooooCiiigKKKKAornNcKgyzADtNL226GOIkaQ9gwvnQNK43F2iDLsB3n+VVjau8ojyJ7hIz+zj58nccdHiaq15v4in5iDJ/aTHUe8IOA86DQjtovwhjZ/tHgvmaV7a2m0Ka7iRgvuwqSfFuhe80o2N6QUmwk/wA0/Rn/AKZ/+Pj51ZeBHWD5H+tBRV9IKI4MdsNHtLtqkPaD6q93HvFW3Zm8UV0Mo+T7UPBh4fzFJtt7ixS5aH5p+r6h8Pq+HlVGv9mTWrjWGQj1WB4d6sKDQNt7mQz5Zfm5PeUcD+8vt7xg1Q9rbvzWx5683PB14r2cfYe/FW/dHbl3NhXhaVOjlQAuP3icK3hx76uI2WzjD4CnpUAMT2EkafgaDNdib9yxYWbMqdf1x4/W8fOtBtHMyBkRtLD64KeYbifLFS9nbtW0BzFCqt72Mt5niKZ0FV/4d2zScpIveiEqniOk+GB2VYbHZsUK6Yo1QfZAHn11JooCiiigKKi3W1IY/pJY0/edR+ZpPc+kKwTgblCepct+QoLFRVc2bv5bznEYnbtEEpHmqmrCj5GRnxBB8jxFB9UUUUBRRRQFFFFBnHpS2rc2bRy27BUlyrgojc5eg5ZT0rw/hquSbw3F00SNMyxy6BhcKo1EKchcZwc9NaF6SdkfKNnygDLRjlF/h4n4ZrG9j3HzXbEwI7jx+BH5UH1tO5Y8vJEiJBBI8YXiXbRgsSTxJClWPQOPAcK5Wt4sgyOn2j20t3mZo7q5jViEeRmKg80hueMjuI8KVwzlTlTg0Ftp9uztm6RgkCtKv7PBYeBHqd/RUTc7a9iwAnhnmuCcCNBlG4ZGFXBJ7DmtDh3iuEXEGzGjQftZIYl6uK5z8KBxa28zqCyCIkcQxDEeC8D51MGx4z9IOU9vPwRnrC4x8M1V4ts7QnJVHsIyOJAkaVx3heAr7bZV64+d2kV6xDCq/iJ/lQXIDFR7naMUf0kiJ+8yj8zWSXm1bbUQ8l9cYJGXuAiHtwgzirXsjdSzMaO1nGrsNWHZ5CM8RkuenGKBzdb/ANjHwNzGT1KS3+kGoQ9JEL/QQ3M/+HC5HnVb3r2+LaURWiRRFRzykcecnoUEqcYHHxqfuTPcTapp5pGX1UUsdOfrNjo4dHnQNjvVev8ARbNkA65pY4wO8cTSq63rveOqbZ0H/caVx3hc/lXXfjbXIwaFPPlyB1hfrH+Xj2VT9z9jfKLgZHzceGbqPHmr4n4A0F1XZV7KA0m0mAIBxFAF4Hj0sQR5VWtuPbwymOWW9umGNWqcImTxxhADV025tUW8DyHpHBR1seCj+fcDWV2Fo9zOqZy0jZZu/izH4mgum62wrSaMymxjVc4TWzyk46WJft4eBprt27isoGeKKJHPNTTGg5x6D0ewZPhTW1tVjRUQYVQAO4Vmu/W3RLOV1Dk4sqOIwW+sfhjwoPdl7Su7udImuJSCcthiMKOLHhj2fnWt7N4LgdAxjuxgflWU7n7xWdsjO8mqVzjSiO5CjoGVXHE8enqq57n78wXk0kUQkBVSTrUL6rKp4ZJ/6gq3je9K+U62t9FFFVWFFFFAUUUUHxLGGUqeIIIPiMV+aElaOZo+A5xRuA44bHV1iv01X5u3sg5LaFwvVMx821fzoI298RM8bAZMsMJwOJJxyWAPacpSF0IJBBBHAgjBHYR7KtW1r0obaVAC8PKKQfaGLEEHukcdhwar15I0sjSaMajnAzgYAXp8KCOjkEEZyDwx059mKsouJVkEVyDymMgk6s9IxnJ48DVfWyc+zHj/AEp5s6dXuVlvZkAQZ44GTnOMDpJPE93soNh3P2N8ntxqGHk5zdnur4D4k1H342zyMHJqefLkdoX6x/l40tg9KloEA1Syv/dxMc8cA5OKp+3duzXc7SLbyBehA5VcKOjIJznpJ7TV5hlfpS54z7M9z9jfKLgah83Hhm7fdXxPwBrRtsbTW3heRvqjgOsngo86y/ZO3L2CMpELePUcliHkfqHtC8OrBrnfy3VwALi7dgDkKiRoAejPAVacOSl5sXxbwvcTAZy8jcSejicknsHE1pf6as7SNY2uIUCAAAyLnvxnJPt8azu53VgVoNXKOskcbNqkJ4sSrjhgezqp8m7VnDLIiww/NjUdL6zhJkVtY0gKSrdHHFT/AJfp/r+KtvDvUlzcM6lmHqoFVjhR0ez29PjTrYG+PyaHRHZys7HUzOyRgnoAwctgDs66c7O2WI5LmKWMrGwZVZlIAAl5MshI441qeFQ97HVpgVI9VlOMdMcskfs69IPcatOPHelLyZa2TbwbcurzTqSKFVyQup34n2ngvGoVjDPESyXDISMExqqnHTgMckVLorWYYz6ZXPK/bhNbF/pZZ5f35XPwBA+FeR7OiXojQeAz5mpFFXV2BXX0ZTcntl098OPNOU/OMVyqLsCbk9tW7dAYoD45T+dVy941OF1lG/0UUVwu8UUUUBRRRQFYF6VI1j2jISvB2TJzx4ohz+flW+1iPp1tcTo49qIfENIp+GmtOOS3VZ8lsx3Fel2bLJM8KFAY30ZOeJPRw7e+mP8Aw9lDlZLqMBVdnMaklQmNQwwzk5AHsNc4Jf8Am5D+0jgl9vtUZ/OrXc70ZwFRiOdqErl+ay6TGDwIXxzmt7xydRhOS3uklh6PbZw7NNLOqMi/SLEMMpbLGTgCMEYAPZTC13FtFh5VI1Yi35RlJGQwbOQVxqBCSKRxxgddB283EKkarhAFKhgNGrSednJ5zcTk8ajSbSkJzrI4MvNwowxLMuFwMEk8KnxqPOGu89iIziOPRGrsBpg5NMH1Rymo8ocDqA9tIK6STs3rMzd5J/OudXk1GeV3RRRRUoM7/jbWze7y0flJyg+Diocl87O7ljqfIcjhkHBIOMDBwOHZUwc6yP2Jh+NP/AUsqsWr7klZvWYt+8Sfzr4Aooqyooor2g8or6RSegE93Gp0OwZ24iJgOtuaPNsCo2nVpfSfac3JXdtL7pz9x1k/rVs/Qen6SeFOzVqb7qg0j3ss7YRKeVkd9WldMYCZYaecWOcdwpuJ1Y32ioOwrvlbaCT34o3+8it/Op1cDvFFFFAUUUUBWVena1zFC/UJF+MbfkG+NarVC9MtrqsVPuvj7yOKvx/1GfJ/NZfZS5e1b37bSe9G0/ypxVd2bJ8zZt7ss0Z/i54/1irFXa4hRXtFB5RUu32TM/qROe3ScedSf1fcfSPFH+/IufJc1G4nVK6KafIbdfXuC3ZHGT8WIFHym2X1YZHP25MDyQZ+NNp082dxt7lepY3H8L4PwNQobR3OERm7gT+VME3hZM8lFFHngSEycdRLZzXCbbk78DK+OoHSPJcCo9l06Lu7P0soQdbsq/AnPwr39FRL9Jcx9yBnPmABSxjnp499FTqm5+GebRfZNIf4UH+40fpeNfo7aIdr6nPxOKV10ht2c4RWbuBP5U0bT33in6A+gdSBU+KjPxqBNcM/rMzd5J/Op67uz9LKIx1yMq/AnPwr39GRL9Jcp3Rqz/HAFRufRq3srpXvMv8Ay7H3SreTCrRytqvQksh+0yoPJcn41G2ltzTC/IwQoQpIJTWeAz0vnPR1VOzU/Wj+ju517Ntz1KV+67KPgBVjqjeh29Mmz+JyRK+egesFfoHAesavNcWfrKu3C7xgoorwnFVWe0UvudsqvBecfh50qub936Tw6h0f/dA4udrInAc49Q6POqbv7dtNZyZ6FKNgfvhf9xplUHbkBe2mUDJ5NyMdYUsPiBU4+rEZe5WRbvQo1sVeVYVhuUcuwYgZXTjC8Tnk8VdjDap0ySyHqVFQebHPwqg2ifNbQTqVZB/DL/R6tNpvmkezRK8QyzXUBRY0bW/JpLEzyswZAokzwBPDsrty9OLGbOFu4gQI7QsSQFMjOxJPAAAAKTU/VdqdOmK3GlnyFRVCpgNzgGORkZHSKU3vpIjDZ5TJja0nILmRZVaEcqkAzphkQyMcHgdI4ilEG/MUYEMHKXasZzIUiKMBLCIkRVYvzsgFmIx1A1Te/pprX2c7WknDaZZS+VVlIcspVuhlPV0+wdBpdXG/k2hMObZ/J4lSKON7h0RlCamYlpCiyFi5zheAAx7crCCn0+07dT7sKGZu46UAB8cVaZRncac0UifeO1j+vd3HaTFAnwDMR5V0g3znc4tbOMHm8WEkzc9hGhy5wNTMAD0Emp2jxPIoWc4VSx7AT+VME3bnIy0egdchVP8AUQfhVO3h21taEL8omliV9QURvGq5XGpTyB4EahzW48aq8l7I3rSO3ezH8zT3SyRrX6JjX6S4QdkYZz5gAV4ZbRPZLIftMqDyGT8RWRGVvePma+dR6zU6Ntd/WFF+jigTtPPbzc1wuN63bINxgdSsqjyXArKMV3tNnySnEUbufsqT+QpqG6v0m1ovrSpntYf1rkdtwftU+8Kr6bjXIGZRHbjrnkSPH8JJb8Ne/oazj+mvdZ923iZvxuVWm4eNPDvBB+0Hx/pXKXeG3IK68kgjAVz0jHu0o/SljH9FaPKfenlOO/RGB5Emg77zqMQLDbj+5iRT94gnxpumo1D0FSsIZ42BUgxPggg4YOmcH/CrUaxn0J7aklu5uVkaRniOWdiTzHTSMn/Efh2Vs1cnJ/Tr4r8ULaG0DHwCkk+09FJbi8Z/WPh7PKrJLEGGGGRVev7Mxtj6p6DWbRGr1IyTgDJryignxbPQcZHA7ARnzqS99CqFVGQQQcDpyMcSemk1eg0GLbFt1+WSxO2lZIHRmwTjCqxOkcTjQeFQ9OzY/bd3J6hyUCd4PPf4Cmk8XJ7WRfYZHQ/xGRP94rruPsu2cScukOVuYYyZuUIKSa+YgVgqsTHgO3AFhx9ldtvrbixnvRMN6IEzyGz7VcfWm5S4bxEjaQe4CpM+8202WQcrLCsKo8iRhINKuyKhIjCsQTInXwbPRVh2rZM1lDFpaBAAsgee3ijQxXLo3KRsOUnfSnsbHAEZrntreqwuJJmZphrSe2YiNSzIZBNBImCExGVKDUQcaT3U3/xfWu6R7I3Ilu8SSSsQ0ccoKxyzyHXJJFzlGCNJiYsRqxkYzmvuy3UC2LXbRvK8Tys0R1pG0MZELHUAGRhISxGQdKnqr2126hEUVvZvdJEJFQyahJz5hOCGg4oQ2sEBjlWx7Km3UW1HdZJmS00mYjlJEiHzzyPJmJixbPKMPVPDFT7Pib7PgRZ7tbe3CGEWkkRt4opJSkkesjXc6wBmRcv7NA4Ute8jjjMkk0ayJaC2aHWrS8tBdh4Wwg0sNKg6wcUkl2dajjcbQaUgKumBHk5qjSqiSQquAOAHsxXL9J2EX0Vo8p655SB/lxAY7tRp4nmlb47xQXWUiTRouJmi5NAkciSHOt04NyvNUFsc4DjilVjurdzDMdvIV94rpUd7NgCpZ32nXhAsNuP7mJAfFiCT30qvtrTTHMsskh+27H8zwq8lnqM7Zbum36pBP7Rd20PWocyv92MEH71eaNnR9LXNyfshIU8zqb4VXxRU6RtYf1oij/s9lbp1NIGmfv55wD3CuF3vleSDBndV91MRr3YQDPjSm3tnkOEVnPUoLHyFOotyLrGqRFgX3p3WPxwx1HwBqNSG7SJ2JOSST1nia8q1R7qWyxPNLeCREZVYWyFyC2dPOcqCDg8cUW72wIW32fJMxDENcO2CEGXYIgUYUDJyTinkeKrIhJwASeocT5CnNpubdyDVyLIh+vIVjX7zkCnO2drX1qicbe2D8VjtuRDY4jUSmo4yCM6umqnd30kp1Su8h63YsfMmm7SyRovowsvku0olM0MhkDhhE5fTzGIDHAGSQOjPRW7V+YfR3dcntG3P94g82Cf7q/T1c/NPbp4b6Fcrm3DqVP8A+dtdaKxbKtcQFGKn/wB7a51Y7+yEi/aHQf5VXXQgkHgRQeV5XtFBke/fzW0Vf3ZUfzEcn9aj7W3b5OWdZb2CCOR9Rj1s7kAllzEg44z0E0x9LMGJQ32UPjmRfyVag/IVl2iSUEha3M0cZ6JJBBrRCARkEg8PbiuzG/GOPKfKwsZNnIcs91dN2BIVP8Tan+FTbe8bj8l2bCmmMy65Q0raB0yfOnTjtUU32PHHB8omvY47aOaO3QxqjtzZRLnEY50TsIi2DgLw9hFSl3ttbeBIZZVkaOL5PrTLBozJLG/EDHFFhkAz9bwqLU6QHivpZOQlv1jOmQtFbksyiNOUKGOEKGJGcLqJ4VHsNwFkuJomkdyIYmRtBV1km9RZkJJXGMsM8AcnFT4d4J7l4ZLe2vp2jRRpYhbZSbY28hUKDnOotrLAioV3HcmIR3d1aW5xGrvymu5kEYYJynJFtRAbHEgnAz0VEtTZFInhZGZXBDKSGB6QQcEV8VZruax1tJLLc3cjHLFVWFWPXlst8K5frTHH/Z7O3j6mkDTP35c4B7gK02y0UWWy5ZjiGJ5CfcUn4gYpt+pMyDNw8FsPby0qhv8ALXU/wqNe723cow88mn3VOhe7SmAfGlHt41Ps9LdPurbQSmKWS4uJgFJjtoeHOUOuXY9BBByBUmK1CZMezY4lCljLeyFgAJBCcg6UzrOnTpJznqNM9nbTX5uR3jQXGzI1JkkeFWltbhYSGkjIcAgPnT0gYpQ+3baK1ntXflUmmklzbtIY4SFjeExmbTyoL6gwY5IUHpxWUtra4yPjeXbV3Boj+Vx85A+i1BjQKwDIQwRSwYHPAmqjLKWOWJY9ZJJ8zVj+TT3qRiOzkd0ghhEo14HJFucOAXBUqvEnGnOa5/qeU/tNzbQfZMgkf7keePYSKvNRllLXm7h1219F7TAsq/vQyKw+Dk+FXSbe60DKszKY3eV9S854uWtojqwoyUJedGXGc46qq+zL+xs3Lq09yxR4yNKxREOpRvWy/QeHDqqIN6o4/wCzWVtHjoaRTM/fmQ4B7QBUWbq0uo8gU3VvbxRwTyyRRSRqY15mTNyiHIzqADyAjhxI416Nypl43EkFsP72VdX3F1N5gVFv97buYYkuJCvuqdCfcTC/ClFWkqtsWa1htLd1dLmSaZSGXREVjypD8Wc6j6vSo6q/TYNfkO2OHXvH54Nfq3d6YvaW7N0tDET3mNSax5p024b2YUUUVzugUv2ps/WNS+sPiP60wooKlRTXa2z/AK6/xD+dKqDP/Sxb5jRvssPxRn8tVVu52dFJFZ3Et4lt8wgACSyT6o2KalRAMcR06s9lXb0l2+q0B6mYeLRtj8qzO+fNjauOmN5k/EJR/rrr4/eLk5PWZlJbWglQGC/u5pmCq1wwt1diQgxwZ3GSvSw76YwTyRRzPGlhYmAlXAjaa5U6+THOcOQGbABLAcRTDaG8kCXBknuROpuhcwojvI0S/J5joJwRHmRoV0qTjQTwxVY2nvVHcCRUgdZbi3WCVQ+rLRTI8Eini8jaECtkDJHA9cTdWuom7/2txEFE1xdzZcjVLpSBhgENDGsjHHaVA6qpdXPaWy728XW1hFbg8nquJByTNoTk1zJPIMcBxVQM49uKWHYFrH9PfxZHSlurzN3FsKoPT1ir43UUzx3fSv0VdrfY8AeRIrGeaSOHlyLqVYspjUGEUfFs5GAG9tOrS2uVn5BHtrMNbJMj28CjnSyCCKJpZAXOXYAn2fGlzRONR7Dc+8mGpLeTR7XYaEHaXfAA7ak/qtFH/ab62i61jLXEn3Yhp/HVi/V/5Ta8tNJJLcfJbvlI5pXYpJFI6JLGCcYBj0FegcqpxxrPB2dFJbSyYrbdba2eIIYeSubrkDKVZ3WBfnGDldKa2K6gSBzTzjxqGu+TR/2a2tbfqZYuUk/zZizVXqKnxiLnTDaO8NzP9NPI46ix0+CjmjwFL69VSTgAk9Q4mu8Oz3Y4A49XS33Rk/Cp6V7R6KtGz/R5dS8eSYDrbCD8fO8lNWXZ/ok6OVlUdiKWP3nwPwVW8mM+1px5X6ZmqEnABJ6hxNd4rF2OAOPV0t90ZPwrcNm+i63UfRPJ/iMdP3BpX4GrVs/dVYxhVSMdUagfkAKzvNPprOG/dY5uT6L57mVTKrRRKQWZhpYjqjQ84k+8QAOnicV+gIYQihVGFUAADoAAwBXC02esfEZJ6zUqscs7l22xwmPQoooqi4ooooCkO1Nn6DqX1T8KfV8ugIIPEGgzjfSHVZv9kofxBP8AfWXbHhgaylFw8ipFOrfNKrOSyFMDUQB6nSa2renZDcjKijOpG0d4GVB8QKxC3tyIr6Mj6qSjuWT/AMq6eHqxzc3cphLaQw2/yiLZ4kTCtqurnU2lm0K/yaNkIUtwzxBqwxWt6JpbVZ0ts2zSw/JIooY3kDCIxuQpYFZDoODnoPDNU+Xa1nJHE8scrTxwxQaBpEXzbj54Pq1Z5PI0Yxq6x09b/wBIlxKZMrENbTFCEAaNZc61BXAbJ0tqYE6lBqbjaiZSLbc7vQI7sytLKEt21zRS3kgYtPFMojLjJ1onFuC8ai390hsVtJJDA728Y5OXQkIMNyVmGANSTnkvrcOJA49FIud5rqV2YzSam15CErnW5lYYTHAsScdtRYNmSSNhVJbq6W+6Mt8Knw/aj/T8i+bT3/tuWeSISa4/lEMb81hJFITInsXQqSImFJJ0se4qNr+kaSQyGBOQL6lDqx5RUMzThAQBjixHd1Vy2f6N7uTpQqOtsKPxcfJTVk2f6IwOM0o7kBY/efA/BUbwifnkot5vLczPqMja+f8ARjSeeqrJ6vE6tIz1nJ6Sah2+zZHOlVJPUOLfdGT8K3DZno1t1HCFpO1ydP3RhT5GrRY7s6BhVSNepVAHkoAqt5pOomcNvdYPs/0dXcn/AE2UdbYQfiOryU1Zdn+iT9tKo7EUsfvPgfgrY4tiIOklvh+VTIrVF9VQPDj51S8uVaTixjOtm+jK3UfQtJ/iE6fujSvmDVpsd2BGMKqRL1IoA8lAFWGis7be2kknRfFsVB05b/3sqZFbqvqqB4V0oqEiiiigKKKKAooooCiiigKKKKDnPCHUq3QazLencZ1n5a306jnKNwVgeDYb2avrKeB6cg1qNcp7dXGGGRVscrjdxXLGZTVfnmT0ZzvIdMRiXqaSIqOxWBJI/hNOtn+iNRgyy+CDP4m4fgFbCuxY/tedSorNF6FA/Pzq95cqpOLGM92b6ObZRzYTJ2uSR5DCnxBqz2W7egYVUjXqUADyUAVYaKztt7aSSdF0WxEHSSfgKlxWaL0KB4cfOu1FQkUUUUBRRRQFFFFAUUUUBRRRQFFFFB//2Q=="/>
          <p:cNvSpPr>
            <a:spLocks noChangeAspect="1" noChangeArrowheads="1"/>
          </p:cNvSpPr>
          <p:nvPr/>
        </p:nvSpPr>
        <p:spPr bwMode="auto">
          <a:xfrm>
            <a:off x="63500" y="-766763"/>
            <a:ext cx="15811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Document1 - Microsoft Wor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r="86826" b="10699"/>
          <a:stretch/>
        </p:blipFill>
        <p:spPr>
          <a:xfrm>
            <a:off x="2699792" y="108611"/>
            <a:ext cx="2304256" cy="6763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2100" y="998040"/>
            <a:ext cx="327636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Clicking the </a:t>
            </a:r>
            <a:r>
              <a:rPr lang="en-US" sz="2800" b="1" dirty="0" smtClean="0"/>
              <a:t>[FILE] </a:t>
            </a:r>
            <a:r>
              <a:rPr lang="en-US" dirty="0" smtClean="0"/>
              <a:t>Tab</a:t>
            </a:r>
          </a:p>
          <a:p>
            <a:r>
              <a:rPr lang="en-US" dirty="0" smtClean="0"/>
              <a:t>brings up the Options for</a:t>
            </a:r>
          </a:p>
          <a:p>
            <a:r>
              <a:rPr lang="en-US" dirty="0" smtClean="0"/>
              <a:t>Workbook File Management.</a:t>
            </a:r>
          </a:p>
          <a:p>
            <a:endParaRPr lang="en-US" dirty="0"/>
          </a:p>
          <a:p>
            <a:r>
              <a:rPr lang="en-US" dirty="0" smtClean="0"/>
              <a:t>This was under the Microsoft</a:t>
            </a:r>
          </a:p>
          <a:p>
            <a:r>
              <a:rPr lang="en-US" dirty="0" smtClean="0"/>
              <a:t>Office Button in 2007</a:t>
            </a:r>
          </a:p>
          <a:p>
            <a:endParaRPr lang="en-US" dirty="0"/>
          </a:p>
          <a:p>
            <a:r>
              <a:rPr lang="en-US" dirty="0" smtClean="0"/>
              <a:t>The &lt;default&gt; option selected is </a:t>
            </a:r>
            <a:r>
              <a:rPr lang="en-US" sz="2400" b="1" dirty="0" smtClean="0"/>
              <a:t>{RECENT}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0598477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1" y="-207404"/>
            <a:ext cx="6721853" cy="120620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5400" b="1" dirty="0" smtClean="0">
                <a:latin typeface="+mn-lt"/>
              </a:rPr>
              <a:t>Backstage View</a:t>
            </a:r>
            <a:br>
              <a:rPr lang="en-US" sz="5400" b="1" dirty="0" smtClean="0">
                <a:latin typeface="+mn-lt"/>
              </a:rPr>
            </a:br>
            <a:r>
              <a:rPr lang="en-US" sz="2000" b="1" dirty="0" smtClean="0">
                <a:latin typeface="+mn-lt"/>
              </a:rPr>
              <a:t>Samples from EXCEL 2010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176</a:t>
            </a:fld>
            <a:endParaRPr lang="en-US" dirty="0"/>
          </a:p>
        </p:txBody>
      </p:sp>
      <p:sp>
        <p:nvSpPr>
          <p:cNvPr id="5" name="AutoShape 2" descr="data:image/jpeg;base64,/9j/4AAQSkZJRgABAQAAAQABAAD/2wCEAAkGBhQSERUUEhQWFRQWGBcYFxcYGBccFxweGxYXFBgYGBcbGyYfGB8kHhYWHy8gJScpLSwsFx4xNTAqNSYsLCkBCQoKDgwOGg8PGikkHx8sMCwpLDUsLzUsKSwsLCwsLCwsLCwpLSwsLCwsKSwsKSwpLyksLCwsLCwpLCksLCwpLP/AABEIAMwAzAMBIgACEQEDEQH/xAAcAAACAwEBAQEAAAAAAAAAAAAABQQGBwMBAgj/xABIEAACAQMBAwgFCAcGBgMAAAABAgMABBESBQYhEyIxUWFxgZEHMkFSoRQjM0JikqKxFRZTcoLB0TRjc5OywhckQ4Pi8NLh8f/EABgBAQADAQAAAAAAAAAAAAAAAAABAgME/8QAIREBAQACAgIDAQEBAAAAAAAAAAECEQMxEiEiQVEyE2H/2gAMAwEAAhEDEQA/ANxooooCiiigKKKKAooooCiiigKKKKAooooCiiigKKhXG1404asnqXifhUO52u/DgkIY4BlYAk9i+09lA4JqFNtmMHAJdvdQZNQWtQfpHeU9Xqp5Ck28djdMv/KSCNccY1AUnukHHwJ8aB+93M3QFiH2jqb7orob0qvFi2MEkgDh7cAdlYvFeT20pILpJ9bOcn94H1vGrpsTf5JMLcARt731D3+7+VBo1FRNlzaoxxzjhnrHsOfbwxxqXQFFFFAUUUUBRRRQFFFFAUUUUBRRRQFFR7naEcfrsB2e3yqE213YZijOPffmr30DWolztSOP1mGeocT5CqftTfGFciSdpT7kA5vcZDwPhUvYG8ltNwhAjk9qt6/gx9bwoHFztptOoKI0/aSsFXyNJ7fb9vPJoe5MjexVyiHsBPrV9bf3cju+L5DgYVweI7MHgRWe7a3Wmtslhqj99ej+IdK+NBqNzb5QpETCT9ZMah4kHNZrvDuxcRMXcmZfbJxJ/iByR+VfexN9ZoMK/wA7H1E84fut/I/Cr3sreCG4GY2yfahHPH8I4nvGaCgbE3xmt8KTykfuseI/dbpHdxFX3Y+8kNyOY2G9qNwYf1HaKjbT9HyXB1KvIH2kYwf+2OGfEUx2R6P7WAhtJkccdTnPHsUYAoPjaWyIrkaXTWR0FfWX+L6vcT4UmsvRSuomWVtGeCqBqx2t0eQ8q0BUAGAMDqFe0ELZOx4rZNEK6VzniSePXxNTaKKAooooCiiigKKKKAornNcKgyzADtNL226GOIkaQ9gwvnQNK43F2iDLsB3n+VVjau8ojyJ7hIz+zj58nccdHiaq15v4in5iDJ/aTHUe8IOA86DQjtovwhjZ/tHgvmaV7a2m0Ka7iRgvuwqSfFuhe80o2N6QUmwk/wA0/Rn/AKZ/+Pj51ZeBHWD5H+tBRV9IKI4MdsNHtLtqkPaD6q93HvFW3Zm8UV0Mo+T7UPBh4fzFJtt7ixS5aH5p+r6h8Pq+HlVGv9mTWrjWGQj1WB4d6sKDQNt7mQz5Zfm5PeUcD+8vt7xg1Q9rbvzWx5683PB14r2cfYe/FW/dHbl3NhXhaVOjlQAuP3icK3hx76uI2WzjD4CnpUAMT2EkafgaDNdib9yxYWbMqdf1x4/W8fOtBtHMyBkRtLD64KeYbifLFS9nbtW0BzFCqt72Mt5niKZ0FV/4d2zScpIveiEqniOk+GB2VYbHZsUK6Yo1QfZAHn11JooCiiigKKi3W1IY/pJY0/edR+ZpPc+kKwTgblCepct+QoLFRVc2bv5bznEYnbtEEpHmqmrCj5GRnxBB8jxFB9UUUUBRRRQFFFFBnHpS2rc2bRy27BUlyrgojc5eg5ZT0rw/hquSbw3F00SNMyxy6BhcKo1EKchcZwc9NaF6SdkfKNnygDLRjlF/h4n4ZrG9j3HzXbEwI7jx+BH5UH1tO5Y8vJEiJBBI8YXiXbRgsSTxJClWPQOPAcK5Wt4sgyOn2j20t3mZo7q5jViEeRmKg80hueMjuI8KVwzlTlTg0Ftp9uztm6RgkCtKv7PBYeBHqd/RUTc7a9iwAnhnmuCcCNBlG4ZGFXBJ7DmtDh3iuEXEGzGjQftZIYl6uK5z8KBxa28zqCyCIkcQxDEeC8D51MGx4z9IOU9vPwRnrC4x8M1V4ts7QnJVHsIyOJAkaVx3heAr7bZV64+d2kV6xDCq/iJ/lQXIDFR7naMUf0kiJ+8yj8zWSXm1bbUQ8l9cYJGXuAiHtwgzirXsjdSzMaO1nGrsNWHZ5CM8RkuenGKBzdb/ANjHwNzGT1KS3+kGoQ9JEL/QQ3M/+HC5HnVb3r2+LaURWiRRFRzykcecnoUEqcYHHxqfuTPcTapp5pGX1UUsdOfrNjo4dHnQNjvVev8ARbNkA65pY4wO8cTSq63rveOqbZ0H/caVx3hc/lXXfjbXIwaFPPlyB1hfrH+Xj2VT9z9jfKLgZHzceGbqPHmr4n4A0F1XZV7KA0m0mAIBxFAF4Hj0sQR5VWtuPbwymOWW9umGNWqcImTxxhADV025tUW8DyHpHBR1seCj+fcDWV2Fo9zOqZy0jZZu/izH4mgum62wrSaMymxjVc4TWzyk46WJft4eBprt27isoGeKKJHPNTTGg5x6D0ewZPhTW1tVjRUQYVQAO4Vmu/W3RLOV1Dk4sqOIwW+sfhjwoPdl7Su7udImuJSCcthiMKOLHhj2fnWt7N4LgdAxjuxgflWU7n7xWdsjO8mqVzjSiO5CjoGVXHE8enqq57n78wXk0kUQkBVSTrUL6rKp4ZJ/6gq3je9K+U62t9FFFVWFFFFAUUUUHxLGGUqeIIIPiMV+aElaOZo+A5xRuA44bHV1iv01X5u3sg5LaFwvVMx821fzoI298RM8bAZMsMJwOJJxyWAPacpSF0IJBBBHAgjBHYR7KtW1r0obaVAC8PKKQfaGLEEHukcdhwar15I0sjSaMajnAzgYAXp8KCOjkEEZyDwx059mKsouJVkEVyDymMgk6s9IxnJ48DVfWyc+zHj/AEp5s6dXuVlvZkAQZ44GTnOMDpJPE93soNh3P2N8ntxqGHk5zdnur4D4k1H342zyMHJqefLkdoX6x/l40tg9KloEA1Syv/dxMc8cA5OKp+3duzXc7SLbyBehA5VcKOjIJznpJ7TV5hlfpS54z7M9z9jfKLgah83Hhm7fdXxPwBrRtsbTW3heRvqjgOsngo86y/ZO3L2CMpELePUcliHkfqHtC8OrBrnfy3VwALi7dgDkKiRoAejPAVacOSl5sXxbwvcTAZy8jcSejicknsHE1pf6as7SNY2uIUCAAAyLnvxnJPt8azu53VgVoNXKOskcbNqkJ4sSrjhgezqp8m7VnDLIiww/NjUdL6zhJkVtY0gKSrdHHFT/AJfp/r+KtvDvUlzcM6lmHqoFVjhR0ez29PjTrYG+PyaHRHZys7HUzOyRgnoAwctgDs66c7O2WI5LmKWMrGwZVZlIAAl5MshI441qeFQ97HVpgVI9VlOMdMcskfs69IPcatOPHelLyZa2TbwbcurzTqSKFVyQup34n2ngvGoVjDPESyXDISMExqqnHTgMckVLorWYYz6ZXPK/bhNbF/pZZ5f35XPwBA+FeR7OiXojQeAz5mpFFXV2BXX0ZTcntl098OPNOU/OMVyqLsCbk9tW7dAYoD45T+dVy941OF1lG/0UUVwu8UUUUBRRRQFYF6VI1j2jISvB2TJzx4ohz+flW+1iPp1tcTo49qIfENIp+GmtOOS3VZ8lsx3Fel2bLJM8KFAY30ZOeJPRw7e+mP8Aw9lDlZLqMBVdnMaklQmNQwwzk5AHsNc4Jf8Am5D+0jgl9vtUZ/OrXc70ZwFRiOdqErl+ay6TGDwIXxzmt7xydRhOS3uklh6PbZw7NNLOqMi/SLEMMpbLGTgCMEYAPZTC13FtFh5VI1Yi35RlJGQwbOQVxqBCSKRxxgddB283EKkarhAFKhgNGrSednJ5zcTk8ajSbSkJzrI4MvNwowxLMuFwMEk8KnxqPOGu89iIziOPRGrsBpg5NMH1Rymo8ocDqA9tIK6STs3rMzd5J/OudXk1GeV3RRRRUoM7/jbWze7y0flJyg+Diocl87O7ljqfIcjhkHBIOMDBwOHZUwc6yP2Jh+NP/AUsqsWr7klZvWYt+8Sfzr4Aooqyooor2g8or6RSegE93Gp0OwZ24iJgOtuaPNsCo2nVpfSfac3JXdtL7pz9x1k/rVs/Qen6SeFOzVqb7qg0j3ss7YRKeVkd9WldMYCZYaecWOcdwpuJ1Y32ioOwrvlbaCT34o3+8it/Op1cDvFFFFAUUUUBWVena1zFC/UJF+MbfkG+NarVC9MtrqsVPuvj7yOKvx/1GfJ/NZfZS5e1b37bSe9G0/ypxVd2bJ8zZt7ss0Z/i54/1irFXa4hRXtFB5RUu32TM/qROe3ScedSf1fcfSPFH+/IufJc1G4nVK6KafIbdfXuC3ZHGT8WIFHym2X1YZHP25MDyQZ+NNp082dxt7lepY3H8L4PwNQobR3OERm7gT+VME3hZM8lFFHngSEycdRLZzXCbbk78DK+OoHSPJcCo9l06Lu7P0soQdbsq/AnPwr39FRL9Jcx9yBnPmABSxjnp499FTqm5+GebRfZNIf4UH+40fpeNfo7aIdr6nPxOKV10ht2c4RWbuBP5U0bT33in6A+gdSBU+KjPxqBNcM/rMzd5J/Op67uz9LKIx1yMq/AnPwr39GRL9Jcp3Rqz/HAFRufRq3srpXvMv8Ay7H3SreTCrRytqvQksh+0yoPJcn41G2ltzTC/IwQoQpIJTWeAz0vnPR1VOzU/Wj+ju517Ntz1KV+67KPgBVjqjeh29Mmz+JyRK+egesFfoHAesavNcWfrKu3C7xgoorwnFVWe0UvudsqvBecfh50qub936Tw6h0f/dA4udrInAc49Q6POqbv7dtNZyZ6FKNgfvhf9xplUHbkBe2mUDJ5NyMdYUsPiBU4+rEZe5WRbvQo1sVeVYVhuUcuwYgZXTjC8Tnk8VdjDap0ySyHqVFQebHPwqg2ifNbQTqVZB/DL/R6tNpvmkezRK8QyzXUBRY0bW/JpLEzyswZAokzwBPDsrty9OLGbOFu4gQI7QsSQFMjOxJPAAAAKTU/VdqdOmK3GlnyFRVCpgNzgGORkZHSKU3vpIjDZ5TJja0nILmRZVaEcqkAzphkQyMcHgdI4ilEG/MUYEMHKXasZzIUiKMBLCIkRVYvzsgFmIx1A1Te/pprX2c7WknDaZZS+VVlIcspVuhlPV0+wdBpdXG/k2hMObZ/J4lSKON7h0RlCamYlpCiyFi5zheAAx7crCCn0+07dT7sKGZu46UAB8cVaZRncac0UifeO1j+vd3HaTFAnwDMR5V0g3znc4tbOMHm8WEkzc9hGhy5wNTMAD0Emp2jxPIoWc4VSx7AT+VME3bnIy0egdchVP8AUQfhVO3h21taEL8omliV9QURvGq5XGpTyB4EahzW48aq8l7I3rSO3ezH8zT3SyRrX6JjX6S4QdkYZz5gAV4ZbRPZLIftMqDyGT8RWRGVvePma+dR6zU6Ntd/WFF+jigTtPPbzc1wuN63bINxgdSsqjyXArKMV3tNnySnEUbufsqT+QpqG6v0m1ovrSpntYf1rkdtwftU+8Kr6bjXIGZRHbjrnkSPH8JJb8Ne/oazj+mvdZ923iZvxuVWm4eNPDvBB+0Hx/pXKXeG3IK68kgjAVz0jHu0o/SljH9FaPKfenlOO/RGB5Emg77zqMQLDbj+5iRT94gnxpumo1D0FSsIZ42BUgxPggg4YOmcH/CrUaxn0J7aklu5uVkaRniOWdiTzHTSMn/Efh2Vs1cnJ/Tr4r8ULaG0DHwCkk+09FJbi8Z/WPh7PKrJLEGGGGRVev7Mxtj6p6DWbRGr1IyTgDJryignxbPQcZHA7ARnzqS99CqFVGQQQcDpyMcSemk1eg0GLbFt1+WSxO2lZIHRmwTjCqxOkcTjQeFQ9OzY/bd3J6hyUCd4PPf4Cmk8XJ7WRfYZHQ/xGRP94rruPsu2cScukOVuYYyZuUIKSa+YgVgqsTHgO3AFhx9ldtvrbixnvRMN6IEzyGz7VcfWm5S4bxEjaQe4CpM+8202WQcrLCsKo8iRhINKuyKhIjCsQTInXwbPRVh2rZM1lDFpaBAAsgee3ijQxXLo3KRsOUnfSnsbHAEZrntreqwuJJmZphrSe2YiNSzIZBNBImCExGVKDUQcaT3U3/xfWu6R7I3Ilu8SSSsQ0ccoKxyzyHXJJFzlGCNJiYsRqxkYzmvuy3UC2LXbRvK8Tys0R1pG0MZELHUAGRhISxGQdKnqr2126hEUVvZvdJEJFQyahJz5hOCGg4oQ2sEBjlWx7Km3UW1HdZJmS00mYjlJEiHzzyPJmJixbPKMPVPDFT7Pib7PgRZ7tbe3CGEWkkRt4opJSkkesjXc6wBmRcv7NA4Ute8jjjMkk0ayJaC2aHWrS8tBdh4Wwg0sNKg6wcUkl2dajjcbQaUgKumBHk5qjSqiSQquAOAHsxXL9J2EX0Vo8p655SB/lxAY7tRp4nmlb47xQXWUiTRouJmi5NAkciSHOt04NyvNUFsc4DjilVjurdzDMdvIV94rpUd7NgCpZ32nXhAsNuP7mJAfFiCT30qvtrTTHMsskh+27H8zwq8lnqM7Zbum36pBP7Rd20PWocyv92MEH71eaNnR9LXNyfshIU8zqb4VXxRU6RtYf1oij/s9lbp1NIGmfv55wD3CuF3vleSDBndV91MRr3YQDPjSm3tnkOEVnPUoLHyFOotyLrGqRFgX3p3WPxwx1HwBqNSG7SJ2JOSST1nia8q1R7qWyxPNLeCREZVYWyFyC2dPOcqCDg8cUW72wIW32fJMxDENcO2CEGXYIgUYUDJyTinkeKrIhJwASeocT5CnNpubdyDVyLIh+vIVjX7zkCnO2drX1qicbe2D8VjtuRDY4jUSmo4yCM6umqnd30kp1Su8h63YsfMmm7SyRovowsvku0olM0MhkDhhE5fTzGIDHAGSQOjPRW7V+YfR3dcntG3P94g82Cf7q/T1c/NPbp4b6Fcrm3DqVP8A+dtdaKxbKtcQFGKn/wB7a51Y7+yEi/aHQf5VXXQgkHgRQeV5XtFBke/fzW0Vf3ZUfzEcn9aj7W3b5OWdZb2CCOR9Rj1s7kAllzEg44z0E0x9LMGJQ32UPjmRfyVag/IVl2iSUEha3M0cZ6JJBBrRCARkEg8PbiuzG/GOPKfKwsZNnIcs91dN2BIVP8Tan+FTbe8bj8l2bCmmMy65Q0raB0yfOnTjtUU32PHHB8omvY47aOaO3QxqjtzZRLnEY50TsIi2DgLw9hFSl3ttbeBIZZVkaOL5PrTLBozJLG/EDHFFhkAz9bwqLU6QHivpZOQlv1jOmQtFbksyiNOUKGOEKGJGcLqJ4VHsNwFkuJomkdyIYmRtBV1km9RZkJJXGMsM8AcnFT4d4J7l4ZLe2vp2jRRpYhbZSbY28hUKDnOotrLAioV3HcmIR3d1aW5xGrvymu5kEYYJynJFtRAbHEgnAz0VEtTZFInhZGZXBDKSGB6QQcEV8VZruax1tJLLc3cjHLFVWFWPXlst8K5frTHH/Z7O3j6mkDTP35c4B7gK02y0UWWy5ZjiGJ5CfcUn4gYpt+pMyDNw8FsPby0qhv8ALXU/wqNe723cow88mn3VOhe7SmAfGlHt41Ps9LdPurbQSmKWS4uJgFJjtoeHOUOuXY9BBByBUmK1CZMezY4lCljLeyFgAJBCcg6UzrOnTpJznqNM9nbTX5uR3jQXGzI1JkkeFWltbhYSGkjIcAgPnT0gYpQ+3baK1ntXflUmmklzbtIY4SFjeExmbTyoL6gwY5IUHpxWUtra4yPjeXbV3Boj+Vx85A+i1BjQKwDIQwRSwYHPAmqjLKWOWJY9ZJJ8zVj+TT3qRiOzkd0ghhEo14HJFucOAXBUqvEnGnOa5/qeU/tNzbQfZMgkf7keePYSKvNRllLXm7h1219F7TAsq/vQyKw+Dk+FXSbe60DKszKY3eV9S854uWtojqwoyUJedGXGc46qq+zL+xs3Lq09yxR4yNKxREOpRvWy/QeHDqqIN6o4/wCzWVtHjoaRTM/fmQ4B7QBUWbq0uo8gU3VvbxRwTyyRRSRqY15mTNyiHIzqADyAjhxI416Nypl43EkFsP72VdX3F1N5gVFv97buYYkuJCvuqdCfcTC/ClFWkqtsWa1htLd1dLmSaZSGXREVjypD8Wc6j6vSo6q/TYNfkO2OHXvH54Nfq3d6YvaW7N0tDET3mNSax5p024b2YUUUVzugUv2ps/WNS+sPiP60wooKlRTXa2z/AK6/xD+dKqDP/Sxb5jRvssPxRn8tVVu52dFJFZ3Et4lt8wgACSyT6o2KalRAMcR06s9lXb0l2+q0B6mYeLRtj8qzO+fNjauOmN5k/EJR/rrr4/eLk5PWZlJbWglQGC/u5pmCq1wwt1diQgxwZ3GSvSw76YwTyRRzPGlhYmAlXAjaa5U6+THOcOQGbABLAcRTDaG8kCXBknuROpuhcwojvI0S/J5joJwRHmRoV0qTjQTwxVY2nvVHcCRUgdZbi3WCVQ+rLRTI8Eini8jaECtkDJHA9cTdWuom7/2txEFE1xdzZcjVLpSBhgENDGsjHHaVA6qpdXPaWy728XW1hFbg8nquJByTNoTk1zJPIMcBxVQM49uKWHYFrH9PfxZHSlurzN3FsKoPT1ir43UUzx3fSv0VdrfY8AeRIrGeaSOHlyLqVYspjUGEUfFs5GAG9tOrS2uVn5BHtrMNbJMj28CjnSyCCKJpZAXOXYAn2fGlzRONR7Dc+8mGpLeTR7XYaEHaXfAA7ak/qtFH/ab62i61jLXEn3Yhp/HVi/V/5Ta8tNJJLcfJbvlI5pXYpJFI6JLGCcYBj0FegcqpxxrPB2dFJbSyYrbdba2eIIYeSubrkDKVZ3WBfnGDldKa2K6gSBzTzjxqGu+TR/2a2tbfqZYuUk/zZizVXqKnxiLnTDaO8NzP9NPI46ix0+CjmjwFL69VSTgAk9Q4mu8Oz3Y4A49XS33Rk/Cp6V7R6KtGz/R5dS8eSYDrbCD8fO8lNWXZ/ok6OVlUdiKWP3nwPwVW8mM+1px5X6ZmqEnABJ6hxNd4rF2OAOPV0t90ZPwrcNm+i63UfRPJ/iMdP3BpX4GrVs/dVYxhVSMdUagfkAKzvNPprOG/dY5uT6L57mVTKrRRKQWZhpYjqjQ84k+8QAOnicV+gIYQihVGFUAADoAAwBXC02esfEZJ6zUqscs7l22xwmPQoooqi4ooooCkO1Nn6DqX1T8KfV8ugIIPEGgzjfSHVZv9kofxBP8AfWXbHhgaylFw8ipFOrfNKrOSyFMDUQB6nSa2renZDcjKijOpG0d4GVB8QKxC3tyIr6Mj6qSjuWT/AMq6eHqxzc3cphLaQw2/yiLZ4kTCtqurnU2lm0K/yaNkIUtwzxBqwxWt6JpbVZ0ts2zSw/JIooY3kDCIxuQpYFZDoODnoPDNU+Xa1nJHE8scrTxwxQaBpEXzbj54Pq1Z5PI0Yxq6x09b/wBIlxKZMrENbTFCEAaNZc61BXAbJ0tqYE6lBqbjaiZSLbc7vQI7sytLKEt21zRS3kgYtPFMojLjJ1onFuC8ai390hsVtJJDA728Y5OXQkIMNyVmGANSTnkvrcOJA49FIud5rqV2YzSam15CErnW5lYYTHAsScdtRYNmSSNhVJbq6W+6Mt8Knw/aj/T8i+bT3/tuWeSISa4/lEMb81hJFITInsXQqSImFJJ0se4qNr+kaSQyGBOQL6lDqx5RUMzThAQBjixHd1Vy2f6N7uTpQqOtsKPxcfJTVk2f6IwOM0o7kBY/efA/BUbwifnkot5vLczPqMja+f8ARjSeeqrJ6vE6tIz1nJ6Sah2+zZHOlVJPUOLfdGT8K3DZno1t1HCFpO1ydP3RhT5GrRY7s6BhVSNepVAHkoAqt5pOomcNvdYPs/0dXcn/AE2UdbYQfiOryU1Zdn+iT9tKo7EUsfvPgfgrY4tiIOklvh+VTIrVF9VQPDj51S8uVaTixjOtm+jK3UfQtJ/iE6fujSvmDVpsd2BGMKqRL1IoA8lAFWGis7be2kknRfFsVB05b/3sqZFbqvqqB4V0oqEiiiigKKKKAooooCiiigKKKKDnPCHUq3QazLencZ1n5a306jnKNwVgeDYb2avrKeB6cg1qNcp7dXGGGRVscrjdxXLGZTVfnmT0ZzvIdMRiXqaSIqOxWBJI/hNOtn+iNRgyy+CDP4m4fgFbCuxY/tedSorNF6FA/Pzq95cqpOLGM92b6ObZRzYTJ2uSR5DCnxBqz2W7egYVUjXqUADyUAVYaKztt7aSSdF0WxEHSSfgKlxWaL0KB4cfOu1FQkUUUUBRRRQFFFFAUUUUBRRRQFFFFB//2Q=="/>
          <p:cNvSpPr>
            <a:spLocks noChangeAspect="1" noChangeArrowheads="1"/>
          </p:cNvSpPr>
          <p:nvPr/>
        </p:nvSpPr>
        <p:spPr bwMode="auto">
          <a:xfrm>
            <a:off x="63500" y="-766763"/>
            <a:ext cx="158115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500" y="88699"/>
            <a:ext cx="2386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Quick Access Toolbar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54075" y="420347"/>
            <a:ext cx="0" cy="7880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58496" y="62972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File Name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>
            <a:off x="2276614" y="999053"/>
            <a:ext cx="999242" cy="255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67394" y="762260"/>
            <a:ext cx="2719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Ribbon Tabs {minimized}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410729" y="193516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Expand Ribbon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99342" y="3875046"/>
            <a:ext cx="138479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Pinned files. </a:t>
            </a:r>
          </a:p>
          <a:p>
            <a:r>
              <a:rPr lang="en-US" dirty="0" smtClean="0"/>
              <a:t>Keep files active!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6021366" y="2089322"/>
            <a:ext cx="828092" cy="426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50273" y="6369868"/>
            <a:ext cx="265970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Most recently used files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779912" y="4540401"/>
            <a:ext cx="953852" cy="17594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870" b="4000"/>
          <a:stretch/>
        </p:blipFill>
        <p:spPr bwMode="auto">
          <a:xfrm>
            <a:off x="365603" y="1254170"/>
            <a:ext cx="7016376" cy="504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4409976" y="946926"/>
            <a:ext cx="2157418" cy="5711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768244" y="1518323"/>
            <a:ext cx="1260140" cy="4168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4103948" y="2119835"/>
            <a:ext cx="3495394" cy="2641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9" name="TextBox 4098"/>
          <p:cNvSpPr txBox="1"/>
          <p:nvPr/>
        </p:nvSpPr>
        <p:spPr>
          <a:xfrm>
            <a:off x="5199006" y="637568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Recover “unsaved” workbooks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49566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177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9632" y="923139"/>
            <a:ext cx="768300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time you {SAVE} a Workbook, it will give you the </a:t>
            </a:r>
            <a:r>
              <a:rPr lang="en-US" b="1" dirty="0" smtClean="0"/>
              <a:t>SAVE AS </a:t>
            </a:r>
            <a:r>
              <a:rPr lang="en-US" dirty="0" smtClean="0"/>
              <a:t>screen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>
            <a:off x="1007604" y="1107805"/>
            <a:ext cx="252028" cy="4547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81554" y="6426624"/>
            <a:ext cx="4639155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Optional File Tag Information and Icon View</a:t>
            </a:r>
            <a:endParaRPr lang="en-US" dirty="0"/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1684012" y="0"/>
            <a:ext cx="6308368" cy="99879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dirty="0" smtClean="0">
                <a:latin typeface="+mn-lt"/>
              </a:rPr>
              <a:t>Backstage View </a:t>
            </a:r>
            <a:r>
              <a:rPr lang="en-US" b="1" dirty="0" smtClean="0">
                <a:latin typeface="+mn-lt"/>
              </a:rPr>
              <a:t>SAVE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" r="18259" b="23684"/>
          <a:stretch/>
        </p:blipFill>
        <p:spPr bwMode="auto">
          <a:xfrm>
            <a:off x="773117" y="1565570"/>
            <a:ext cx="6751211" cy="467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>
            <a:stCxn id="11" idx="0"/>
          </p:cNvCxnSpPr>
          <p:nvPr/>
        </p:nvCxnSpPr>
        <p:spPr>
          <a:xfrm flipH="1" flipV="1">
            <a:off x="2267744" y="5832558"/>
            <a:ext cx="2833388" cy="594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0"/>
          </p:cNvCxnSpPr>
          <p:nvPr/>
        </p:nvCxnSpPr>
        <p:spPr>
          <a:xfrm flipH="1" flipV="1">
            <a:off x="4148722" y="5481228"/>
            <a:ext cx="952410" cy="9453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0"/>
          </p:cNvCxnSpPr>
          <p:nvPr/>
        </p:nvCxnSpPr>
        <p:spPr>
          <a:xfrm flipV="1">
            <a:off x="5101132" y="5481228"/>
            <a:ext cx="947032" cy="9453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57766" y="4834897"/>
            <a:ext cx="68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File </a:t>
            </a:r>
          </a:p>
          <a:p>
            <a:r>
              <a:rPr lang="en-US" dirty="0" smtClean="0"/>
              <a:t>Type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9" idx="1"/>
          </p:cNvCxnSpPr>
          <p:nvPr/>
        </p:nvCxnSpPr>
        <p:spPr>
          <a:xfrm flipH="1" flipV="1">
            <a:off x="7420709" y="5158062"/>
            <a:ext cx="837057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74693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0"/>
            <a:ext cx="6308368" cy="99879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 View </a:t>
            </a:r>
            <a:br>
              <a:rPr lang="en-US" sz="2800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SAVE AS </a:t>
            </a:r>
            <a:r>
              <a:rPr lang="en-US" sz="1800" b="1" dirty="0" smtClean="0">
                <a:latin typeface="+mn-lt"/>
              </a:rPr>
              <a:t>(Changed the </a:t>
            </a:r>
            <a:r>
              <a:rPr lang="en-US" sz="1800" b="1" i="1" dirty="0" smtClean="0">
                <a:latin typeface="+mn-lt"/>
              </a:rPr>
              <a:t>File Type</a:t>
            </a:r>
            <a:r>
              <a:rPr lang="en-US" sz="1800" b="1" dirty="0" smtClean="0">
                <a:latin typeface="+mn-lt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178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1166544"/>
            <a:ext cx="414046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Because of the expanded number of File formats, the ICON based Save-as from MS-2007 has been replaced with the drop-down dialog box.</a:t>
            </a:r>
            <a:endParaRPr lang="en-US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4595" r="62776" b="40258"/>
          <a:stretch/>
        </p:blipFill>
        <p:spPr bwMode="auto">
          <a:xfrm>
            <a:off x="683568" y="922132"/>
            <a:ext cx="3132348" cy="549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4069" y="3573016"/>
            <a:ext cx="3168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a workbook contains a MACRO, the new security requires the file to be saved as a </a:t>
            </a:r>
            <a:r>
              <a:rPr lang="en-US" b="1" dirty="0" smtClean="0"/>
              <a:t>Macro-Enabled Workbook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22325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179</a:t>
            </a:fld>
            <a:endParaRPr lang="en-US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1684012" y="0"/>
            <a:ext cx="7208468" cy="99879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>
                    <a:srgbClr val="F1F1F1"/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800" b="1" dirty="0" smtClean="0">
                <a:latin typeface="+mn-lt"/>
              </a:rPr>
              <a:t>Backstage View   </a:t>
            </a:r>
            <a:br>
              <a:rPr lang="en-US" sz="2800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 INFO - Versions</a:t>
            </a:r>
            <a:endParaRPr lang="en-US" sz="2800" b="1" dirty="0" smtClean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1"/>
          <a:stretch/>
        </p:blipFill>
        <p:spPr bwMode="auto">
          <a:xfrm>
            <a:off x="251520" y="993988"/>
            <a:ext cx="8484138" cy="524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99145" y="6021288"/>
            <a:ext cx="4797738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Versions are valid until you </a:t>
            </a:r>
            <a:r>
              <a:rPr lang="en-US" b="1" dirty="0" smtClean="0"/>
              <a:t>Close</a:t>
            </a:r>
            <a:r>
              <a:rPr lang="en-US" dirty="0" smtClean="0"/>
              <a:t>  the file.</a:t>
            </a:r>
          </a:p>
          <a:p>
            <a:r>
              <a:rPr lang="en-US" dirty="0" smtClean="0"/>
              <a:t>(Administrator may have disabled option)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3436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Introducing Excel</a:t>
            </a:r>
          </a:p>
        </p:txBody>
      </p:sp>
      <p:sp>
        <p:nvSpPr>
          <p:cNvPr id="6147" name="Rectangle 3"/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Microsoft Office Excel </a:t>
            </a:r>
            <a:r>
              <a:rPr lang="en-US" sz="2400" b="1" dirty="0" smtClean="0"/>
              <a:t>2010 </a:t>
            </a:r>
            <a:r>
              <a:rPr lang="en-US" sz="2400" dirty="0" smtClean="0"/>
              <a:t>(</a:t>
            </a:r>
            <a:r>
              <a:rPr lang="en-US" sz="2400" b="1" dirty="0" smtClean="0"/>
              <a:t>Excel</a:t>
            </a:r>
            <a:r>
              <a:rPr lang="en-US" sz="2400" dirty="0"/>
              <a:t>) is a computer </a:t>
            </a:r>
            <a:r>
              <a:rPr lang="en-US" sz="2400" dirty="0" smtClean="0"/>
              <a:t>application used primarily</a:t>
            </a:r>
            <a:r>
              <a:rPr lang="en-US" sz="2400" b="1" dirty="0" smtClean="0"/>
              <a:t> </a:t>
            </a:r>
            <a:r>
              <a:rPr lang="en-US" sz="2400" dirty="0" smtClean="0"/>
              <a:t>to </a:t>
            </a:r>
            <a:r>
              <a:rPr lang="en-US" sz="2400" dirty="0"/>
              <a:t>enter, analyze, and present </a:t>
            </a:r>
            <a:r>
              <a:rPr lang="en-US" sz="2400" b="1" dirty="0"/>
              <a:t>quantitative</a:t>
            </a:r>
            <a:r>
              <a:rPr lang="en-US" sz="2400" dirty="0"/>
              <a:t> </a:t>
            </a:r>
            <a:r>
              <a:rPr lang="en-US" sz="2400" dirty="0" smtClean="0"/>
              <a:t>data (but has many other uses: </a:t>
            </a:r>
            <a:r>
              <a:rPr lang="en-US" sz="2400" dirty="0" err="1" smtClean="0"/>
              <a:t>ie</a:t>
            </a:r>
            <a:r>
              <a:rPr lang="en-US" sz="2400" dirty="0" smtClean="0"/>
              <a:t>: Database for Mail Merge)</a:t>
            </a:r>
          </a:p>
          <a:p>
            <a:r>
              <a:rPr lang="en-US" sz="2400" dirty="0" smtClean="0"/>
              <a:t>It is best for historic data that won’t be changing or need “real-time” updates.</a:t>
            </a:r>
          </a:p>
          <a:p>
            <a:pPr lvl="1"/>
            <a:r>
              <a:rPr lang="en-US" sz="2400" dirty="0" smtClean="0"/>
              <a:t>Desktop Icon </a:t>
            </a:r>
          </a:p>
          <a:p>
            <a:pPr marL="457200" lvl="1" indent="0">
              <a:buNone/>
            </a:pPr>
            <a:r>
              <a:rPr lang="en-US" sz="2000" dirty="0" smtClean="0"/>
              <a:t>or</a:t>
            </a:r>
          </a:p>
          <a:p>
            <a:pPr lvl="1"/>
            <a:r>
              <a:rPr lang="en-US" sz="3500" dirty="0" smtClean="0"/>
              <a:t>Start / All Programs / Microsoft Office </a:t>
            </a:r>
          </a:p>
          <a:p>
            <a:pPr marL="914400" lvl="2" indent="0">
              <a:buNone/>
            </a:pPr>
            <a:r>
              <a:rPr lang="en-US" sz="1800" dirty="0" smtClean="0"/>
              <a:t>(Right Click and copy the program  to the desktop for quick access if it is not there!)</a:t>
            </a:r>
            <a:endParaRPr lang="en-US" sz="1800" dirty="0"/>
          </a:p>
          <a:p>
            <a:r>
              <a:rPr lang="en-US" sz="2400" dirty="0"/>
              <a:t>A </a:t>
            </a:r>
            <a:r>
              <a:rPr lang="en-US" sz="2400" b="1" dirty="0"/>
              <a:t>spreadsheet </a:t>
            </a:r>
            <a:r>
              <a:rPr lang="en-US" sz="2400" dirty="0"/>
              <a:t>is </a:t>
            </a:r>
            <a:r>
              <a:rPr lang="en-US" sz="2400" dirty="0" smtClean="0"/>
              <a:t>usually a </a:t>
            </a:r>
            <a:r>
              <a:rPr lang="en-US" sz="2400" dirty="0"/>
              <a:t>collection of </a:t>
            </a:r>
            <a:r>
              <a:rPr lang="en-US" sz="2400" dirty="0" smtClean="0"/>
              <a:t>text and  </a:t>
            </a:r>
            <a:r>
              <a:rPr lang="en-US" sz="2400" dirty="0"/>
              <a:t>numbers laid out in a rectangular grid</a:t>
            </a:r>
            <a:r>
              <a:rPr lang="en-US" sz="2400" dirty="0" smtClean="0"/>
              <a:t>. (Columns and Rows)</a:t>
            </a:r>
            <a:endParaRPr lang="en-US" sz="2400" dirty="0"/>
          </a:p>
          <a:p>
            <a:pPr lvl="1"/>
            <a:r>
              <a:rPr lang="en-US" sz="2400" dirty="0"/>
              <a:t>Often used </a:t>
            </a:r>
            <a:r>
              <a:rPr lang="en-US" sz="2400" dirty="0" smtClean="0"/>
              <a:t>for </a:t>
            </a:r>
            <a:r>
              <a:rPr lang="en-US" sz="2400" dirty="0"/>
              <a:t>budgeting, inventory management, </a:t>
            </a:r>
            <a:r>
              <a:rPr lang="en-US" sz="2400" dirty="0" smtClean="0"/>
              <a:t>and </a:t>
            </a:r>
            <a:r>
              <a:rPr lang="en-US" sz="2400" dirty="0"/>
              <a:t>decision </a:t>
            </a:r>
            <a:r>
              <a:rPr lang="en-US" sz="2400" dirty="0" smtClean="0"/>
              <a:t>making</a:t>
            </a:r>
          </a:p>
          <a:p>
            <a:pPr lvl="1"/>
            <a:r>
              <a:rPr lang="en-US" sz="2400" dirty="0" smtClean="0"/>
              <a:t>Think of </a:t>
            </a:r>
            <a:r>
              <a:rPr lang="en-US" sz="2400" i="1" dirty="0" smtClean="0"/>
              <a:t>Excel</a:t>
            </a:r>
            <a:r>
              <a:rPr lang="en-US" sz="2400" dirty="0" smtClean="0"/>
              <a:t> as a big table or chart to fill in with data</a:t>
            </a:r>
          </a:p>
          <a:p>
            <a:pPr lvl="1"/>
            <a:r>
              <a:rPr lang="en-US" sz="2400" dirty="0" smtClean="0"/>
              <a:t>Today, every cell is customizable and you are not restricted to set Rows or Columns for Formatting.</a:t>
            </a:r>
          </a:p>
          <a:p>
            <a:pPr lvl="1"/>
            <a:r>
              <a:rPr lang="en-US" sz="2400" dirty="0" smtClean="0"/>
              <a:t>There are 1,048,578 Rows and 16,384 Columns = 17,179,869,184 cells</a:t>
            </a:r>
          </a:p>
          <a:p>
            <a:r>
              <a:rPr lang="en-US" sz="2400" dirty="0" smtClean="0"/>
              <a:t>Other </a:t>
            </a:r>
            <a:r>
              <a:rPr lang="en-US" sz="2400" b="1" dirty="0" smtClean="0"/>
              <a:t>objects</a:t>
            </a:r>
            <a:r>
              <a:rPr lang="en-US" sz="2400" dirty="0" smtClean="0"/>
              <a:t> such as: pictures, WordArt, SmartArt, drawings/shapes and even other OBJECTS (files) can be inserted into the workbook.</a:t>
            </a:r>
            <a:endParaRPr lang="en-US" sz="24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2AFD5-91CA-47C5-B143-4514ECC1C614}" type="slidenum">
              <a:rPr lang="en-US"/>
              <a:pPr/>
              <a:t>18</a:t>
            </a:fld>
            <a:endParaRPr lang="en-US" dirty="0"/>
          </a:p>
        </p:txBody>
      </p:sp>
      <p:pic>
        <p:nvPicPr>
          <p:cNvPr id="1027" name="Picture 3" descr="C:\@@Craven\_Migration_to_2010\Graphics\Excel2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2057400"/>
            <a:ext cx="658987" cy="65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80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534530" y="15094"/>
            <a:ext cx="6479536" cy="1191778"/>
          </a:xfrm>
        </p:spPr>
        <p:txBody>
          <a:bodyPr anchor="t">
            <a:norm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View INFO</a:t>
            </a:r>
            <a:r>
              <a:rPr lang="en-US" sz="3600" b="1" dirty="0" smtClean="0">
                <a:latin typeface="+mn-lt"/>
              </a:rPr>
              <a:t/>
            </a:r>
            <a:br>
              <a:rPr lang="en-US" sz="3600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Permissions</a:t>
            </a:r>
            <a:r>
              <a:rPr lang="en-US" sz="3600" b="1" dirty="0" smtClean="0">
                <a:latin typeface="+mn-lt"/>
              </a:rPr>
              <a:t> (Protect)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9764" y="1149133"/>
            <a:ext cx="212423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This is just a “Toggle” that can be turned on or off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9736" y="2215028"/>
            <a:ext cx="261073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must remember the password.. </a:t>
            </a:r>
          </a:p>
          <a:p>
            <a:pPr algn="ctr"/>
            <a:r>
              <a:rPr lang="en-US" dirty="0" smtClean="0"/>
              <a:t>It is </a:t>
            </a:r>
            <a:r>
              <a:rPr lang="en-US" b="1" dirty="0" err="1" smtClean="0"/>
              <a:t>CasE</a:t>
            </a:r>
            <a:r>
              <a:rPr lang="en-US" b="1" dirty="0" smtClean="0"/>
              <a:t> </a:t>
            </a:r>
            <a:r>
              <a:rPr lang="en-US" b="1" dirty="0" err="1" smtClean="0"/>
              <a:t>sENSItive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3664" y="5797250"/>
            <a:ext cx="4136124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Any changes to the workbook erases the </a:t>
            </a:r>
            <a:r>
              <a:rPr lang="en-US" i="1" dirty="0" smtClean="0"/>
              <a:t>Signature.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696" y="3337103"/>
            <a:ext cx="14139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Needs a “SERVICE”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9191" r="53539" b="30331"/>
          <a:stretch/>
        </p:blipFill>
        <p:spPr bwMode="auto">
          <a:xfrm>
            <a:off x="1534530" y="1189473"/>
            <a:ext cx="2997129" cy="442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stCxn id="6" idx="1"/>
          </p:cNvCxnSpPr>
          <p:nvPr/>
        </p:nvCxnSpPr>
        <p:spPr>
          <a:xfrm flipH="1">
            <a:off x="2879812" y="1610798"/>
            <a:ext cx="4139952" cy="9919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3438966" y="2676693"/>
            <a:ext cx="2760770" cy="480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212176" y="5301208"/>
            <a:ext cx="587516" cy="496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68676" y="3983434"/>
            <a:ext cx="887000" cy="7247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2" t="33513" r="24218" b="26230"/>
          <a:stretch/>
        </p:blipFill>
        <p:spPr bwMode="auto">
          <a:xfrm>
            <a:off x="6423614" y="3498675"/>
            <a:ext cx="2460813" cy="294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3311860" y="3660268"/>
            <a:ext cx="3111755" cy="10479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31273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6338"/>
            <a:ext cx="6343256" cy="1242205"/>
          </a:xfrm>
        </p:spPr>
        <p:txBody>
          <a:bodyPr anchor="t">
            <a:normAutofit fontScale="90000"/>
          </a:bodyPr>
          <a:lstStyle/>
          <a:p>
            <a:pPr algn="ctr" eaLnBrk="1" hangingPunct="1">
              <a:defRPr/>
            </a:pPr>
            <a:r>
              <a:rPr lang="en-US" sz="2400" b="1" dirty="0" smtClean="0">
                <a:latin typeface="+mn-lt"/>
              </a:rPr>
              <a:t>Backstage View INFO</a:t>
            </a:r>
            <a:br>
              <a:rPr lang="en-US" sz="2400" b="1" dirty="0" smtClean="0">
                <a:latin typeface="+mn-lt"/>
              </a:rPr>
            </a:br>
            <a:r>
              <a:rPr lang="en-US" sz="2400" b="1" dirty="0" smtClean="0">
                <a:latin typeface="+mn-lt"/>
              </a:rPr>
              <a:t>Permissions</a:t>
            </a:r>
            <a:r>
              <a:rPr lang="en-US" sz="5400" b="1" dirty="0" smtClean="0">
                <a:latin typeface="+mn-lt"/>
              </a:rPr>
              <a:t> Restrict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181</a:t>
            </a:fld>
            <a:endParaRPr lang="en-US" dirty="0"/>
          </a:p>
        </p:txBody>
      </p:sp>
      <p:pic>
        <p:nvPicPr>
          <p:cNvPr id="6" name="Picture 5" descr="Service Sign-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1533069"/>
            <a:ext cx="5759524" cy="5119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4742" y="1057382"/>
            <a:ext cx="31854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(Requires an outside service)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4062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152636"/>
            <a:ext cx="6248400" cy="846161"/>
          </a:xfrm>
        </p:spPr>
        <p:txBody>
          <a:bodyPr anchor="t"/>
          <a:lstStyle/>
          <a:p>
            <a:pPr algn="ctr" eaLnBrk="1" hangingPunct="1">
              <a:defRPr/>
            </a:pPr>
            <a:r>
              <a:rPr lang="en-US" b="1" dirty="0" smtClean="0">
                <a:latin typeface="+mn-lt"/>
              </a:rPr>
              <a:t>Prepare for Sharing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182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" t="15809" r="34513" b="29228"/>
          <a:stretch/>
        </p:blipFill>
        <p:spPr bwMode="auto">
          <a:xfrm>
            <a:off x="215514" y="872716"/>
            <a:ext cx="8678887" cy="558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4930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152636"/>
            <a:ext cx="7316480" cy="846161"/>
          </a:xfrm>
        </p:spPr>
        <p:txBody>
          <a:bodyPr anchor="t"/>
          <a:lstStyle/>
          <a:p>
            <a:pPr algn="ctr" eaLnBrk="1" hangingPunct="1">
              <a:defRPr/>
            </a:pPr>
            <a:r>
              <a:rPr lang="en-US" sz="3200" b="1" dirty="0" smtClean="0">
                <a:latin typeface="+mn-lt"/>
              </a:rPr>
              <a:t>INFO - Prepare for Sharing / Inspect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t="16020" r="5036" b="13147"/>
          <a:stretch/>
        </p:blipFill>
        <p:spPr bwMode="auto">
          <a:xfrm>
            <a:off x="251519" y="711442"/>
            <a:ext cx="8604957" cy="562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91419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38383" y="4718"/>
            <a:ext cx="6248400" cy="846161"/>
          </a:xfrm>
        </p:spPr>
        <p:txBody>
          <a:bodyPr anchor="t">
            <a:norm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View  </a:t>
            </a:r>
            <a:r>
              <a:rPr lang="en-US" b="1" dirty="0" smtClean="0">
                <a:latin typeface="+mn-lt"/>
              </a:rPr>
              <a:t>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184</a:t>
            </a:fld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976156" y="5625244"/>
            <a:ext cx="949610" cy="249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t="1287" r="9421" b="12868"/>
          <a:stretch/>
        </p:blipFill>
        <p:spPr bwMode="auto">
          <a:xfrm>
            <a:off x="431376" y="836712"/>
            <a:ext cx="7533822" cy="547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1376" y="6090720"/>
            <a:ext cx="6557859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DEFAULT TYPE for EXCEL is a</a:t>
            </a:r>
            <a:r>
              <a:rPr lang="en-US" sz="2400" b="1" dirty="0" smtClean="0"/>
              <a:t> XLSX </a:t>
            </a:r>
            <a:r>
              <a:rPr lang="en-US" dirty="0" smtClean="0"/>
              <a:t>but you can select the </a:t>
            </a:r>
            <a:r>
              <a:rPr lang="en-US" b="1" dirty="0" smtClean="0"/>
              <a:t>Type</a:t>
            </a:r>
            <a:r>
              <a:rPr lang="en-US" dirty="0" smtClean="0"/>
              <a:t> to filter and display other file formats.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4576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152636"/>
            <a:ext cx="6248400" cy="84616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View </a:t>
            </a:r>
            <a:r>
              <a:rPr lang="en-US" b="1" dirty="0" smtClean="0">
                <a:latin typeface="+mn-lt"/>
              </a:rPr>
              <a:t>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927" y="159351"/>
            <a:ext cx="3117135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Like an OPEN and SAVE AS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91780" y="3406026"/>
            <a:ext cx="23709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591780" y="6211669"/>
            <a:ext cx="730475" cy="3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836712"/>
            <a:ext cx="7597496" cy="569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546" y="4581128"/>
            <a:ext cx="1861813" cy="64633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Many Template categories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68807" y="5238475"/>
            <a:ext cx="2178893" cy="36933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Must &lt;click&gt; here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480212" y="4828947"/>
            <a:ext cx="756084" cy="3985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916359" y="528683"/>
            <a:ext cx="2529953" cy="13521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17682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461315" y="61524"/>
            <a:ext cx="6248400" cy="84616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+mn-lt"/>
              </a:rPr>
              <a:t>BackstageView</a:t>
            </a:r>
            <a:r>
              <a:rPr lang="en-US" sz="1800" b="1" dirty="0" smtClean="0">
                <a:latin typeface="+mn-lt"/>
              </a:rPr>
              <a:t>  </a:t>
            </a:r>
            <a:r>
              <a:rPr lang="en-US" b="1" dirty="0" smtClean="0">
                <a:latin typeface="+mn-lt"/>
              </a:rPr>
              <a:t>PRINT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66014" y="6509830"/>
            <a:ext cx="1428596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Zoom Slider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31940" y="6488668"/>
            <a:ext cx="1736373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Page Selection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88324" y="159860"/>
            <a:ext cx="1368152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Print Preview</a:t>
            </a:r>
            <a:endParaRPr 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t="-508" r="-806" b="3441"/>
          <a:stretch/>
        </p:blipFill>
        <p:spPr bwMode="auto">
          <a:xfrm>
            <a:off x="322728" y="640434"/>
            <a:ext cx="7845335" cy="568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3671900" y="6322554"/>
            <a:ext cx="233625" cy="350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012160" y="484605"/>
            <a:ext cx="1296144" cy="3268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619965" y="2414503"/>
            <a:ext cx="2609099" cy="25626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712" y="4977172"/>
            <a:ext cx="1118506" cy="92333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Specific Printer Options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flipV="1">
            <a:off x="7380312" y="6322554"/>
            <a:ext cx="468052" cy="1872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2728" y="159860"/>
            <a:ext cx="1569660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Press to Print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03648" y="529192"/>
            <a:ext cx="288032" cy="883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245395" y="4113076"/>
            <a:ext cx="2903359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Quick Page Setup Options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3563888" y="4113076"/>
            <a:ext cx="681507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56107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152636"/>
            <a:ext cx="6248400" cy="84616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 err="1" smtClean="0">
                <a:latin typeface="+mn-lt"/>
              </a:rPr>
              <a:t>BackstageView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b="1" dirty="0" smtClean="0">
                <a:latin typeface="+mn-lt"/>
              </a:rPr>
              <a:t>SAVE and SEND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r="10079" b="14737"/>
          <a:stretch/>
        </p:blipFill>
        <p:spPr bwMode="auto">
          <a:xfrm>
            <a:off x="1569514" y="867760"/>
            <a:ext cx="7141314" cy="514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2832248" y="2168861"/>
            <a:ext cx="2307923" cy="3101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2832248" y="4901372"/>
            <a:ext cx="2307923" cy="5078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832248" y="3933057"/>
            <a:ext cx="2330271" cy="13376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11560" y="4532036"/>
            <a:ext cx="2220688" cy="175432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You can be in the document when you use this.</a:t>
            </a:r>
          </a:p>
          <a:p>
            <a:pPr algn="ctr"/>
            <a:r>
              <a:rPr lang="en-US" dirty="0" smtClean="0"/>
              <a:t>Requires OUTLOOK to be installed.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889" y="1140452"/>
            <a:ext cx="1425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Requires</a:t>
            </a:r>
          </a:p>
          <a:p>
            <a:pPr algn="ctr"/>
            <a:r>
              <a:rPr lang="en-US" dirty="0" smtClean="0"/>
              <a:t>A</a:t>
            </a:r>
          </a:p>
          <a:p>
            <a:pPr algn="ctr"/>
            <a:r>
              <a:rPr lang="en-US" dirty="0" smtClean="0"/>
              <a:t>WINDOWS LIVE</a:t>
            </a:r>
          </a:p>
          <a:p>
            <a:pPr algn="ctr"/>
            <a:r>
              <a:rPr lang="en-US" dirty="0" smtClean="0"/>
              <a:t>SKY-DRIVE</a:t>
            </a:r>
          </a:p>
          <a:p>
            <a:pPr algn="ctr"/>
            <a:r>
              <a:rPr lang="en-US" dirty="0" smtClean="0"/>
              <a:t>ACCOUNT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1445169" y="2017615"/>
            <a:ext cx="1387079" cy="2592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437844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152636"/>
            <a:ext cx="6248400" cy="846161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1800" b="1" dirty="0" err="1" smtClean="0">
                <a:latin typeface="+mn-lt"/>
              </a:rPr>
              <a:t>BackstageView</a:t>
            </a:r>
            <a:r>
              <a:rPr lang="en-US" sz="1800" b="1" dirty="0" smtClean="0">
                <a:latin typeface="+mn-lt"/>
              </a:rPr>
              <a:t> </a:t>
            </a:r>
            <a:br>
              <a:rPr lang="en-US" sz="1800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1287" r="2665" b="37500"/>
          <a:stretch/>
        </p:blipFill>
        <p:spPr bwMode="auto">
          <a:xfrm>
            <a:off x="300602" y="1340768"/>
            <a:ext cx="8364930" cy="39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19218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93795" y="0"/>
            <a:ext cx="6248400" cy="84616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View </a:t>
            </a:r>
            <a:r>
              <a:rPr lang="en-US" b="1" dirty="0" smtClean="0">
                <a:latin typeface="+mn-lt"/>
              </a:rPr>
              <a:t>Options </a:t>
            </a:r>
            <a:r>
              <a:rPr lang="en-US" sz="2000" b="1" dirty="0" smtClean="0">
                <a:latin typeface="+mn-lt"/>
              </a:rPr>
              <a:t>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189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23394" y="6475819"/>
            <a:ext cx="5968429" cy="369332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User Name </a:t>
            </a:r>
            <a:r>
              <a:rPr lang="en-US" dirty="0" smtClean="0"/>
              <a:t>change is made to ALL MS Office products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8" y="800708"/>
            <a:ext cx="7181542" cy="532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5" idx="0"/>
          </p:cNvCxnSpPr>
          <p:nvPr/>
        </p:nvCxnSpPr>
        <p:spPr>
          <a:xfrm flipH="1" flipV="1">
            <a:off x="5004049" y="5697253"/>
            <a:ext cx="503560" cy="7785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24060" y="5058087"/>
            <a:ext cx="1852395" cy="923330"/>
          </a:xfrm>
          <a:prstGeom prst="rect">
            <a:avLst/>
          </a:prstGeom>
          <a:noFill/>
          <a:ln>
            <a:solidFill>
              <a:srgbClr val="33333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normal</a:t>
            </a:r>
          </a:p>
          <a:p>
            <a:r>
              <a:rPr lang="en-US" dirty="0" smtClean="0"/>
              <a:t>default is 3 Sheets!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5104468" y="4952968"/>
            <a:ext cx="1719592" cy="5667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24061" y="262762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Silver – Blue - Black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211960" y="2833845"/>
            <a:ext cx="2535976" cy="163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749311" y="1376772"/>
            <a:ext cx="2927145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Suggest to leave Mini Tool Bar, Live Preview and Screen Tips on (Checked)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8531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t="2742" r="-146" b="-195"/>
          <a:stretch/>
        </p:blipFill>
        <p:spPr bwMode="auto">
          <a:xfrm>
            <a:off x="228600" y="76200"/>
            <a:ext cx="8701936" cy="634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4618" y="2286000"/>
            <a:ext cx="7010400" cy="35086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Does your screen look something like this?</a:t>
            </a:r>
          </a:p>
          <a:p>
            <a:endParaRPr lang="en-US" dirty="0" smtClean="0"/>
          </a:p>
          <a:p>
            <a:r>
              <a:rPr lang="en-US" dirty="0" smtClean="0"/>
              <a:t>You may need to change the SCREEN Resolution </a:t>
            </a:r>
          </a:p>
          <a:p>
            <a:r>
              <a:rPr lang="en-US" dirty="0" smtClean="0"/>
              <a:t>	START</a:t>
            </a:r>
          </a:p>
          <a:p>
            <a:pPr lvl="1"/>
            <a:r>
              <a:rPr lang="en-US" dirty="0" smtClean="0"/>
              <a:t>		Control Panel</a:t>
            </a:r>
          </a:p>
          <a:p>
            <a:r>
              <a:rPr lang="en-US" dirty="0" smtClean="0"/>
              <a:t>				Display</a:t>
            </a:r>
          </a:p>
          <a:p>
            <a:endParaRPr lang="en-US" dirty="0"/>
          </a:p>
          <a:p>
            <a:r>
              <a:rPr lang="en-US" dirty="0" smtClean="0"/>
              <a:t>Or the size of the Excel Window?</a:t>
            </a:r>
          </a:p>
          <a:p>
            <a:r>
              <a:rPr lang="en-US" dirty="0" smtClean="0"/>
              <a:t>                 Program and Workbook View</a:t>
            </a:r>
          </a:p>
          <a:p>
            <a:endParaRPr lang="en-US" dirty="0" smtClean="0"/>
          </a:p>
          <a:p>
            <a:r>
              <a:rPr lang="en-US" dirty="0" smtClean="0"/>
              <a:t>Your </a:t>
            </a:r>
            <a:r>
              <a:rPr lang="en-US" b="1" dirty="0" smtClean="0"/>
              <a:t>Ribbon</a:t>
            </a:r>
            <a:r>
              <a:rPr lang="en-US" dirty="0" smtClean="0"/>
              <a:t> and </a:t>
            </a:r>
            <a:r>
              <a:rPr lang="en-US" b="1" dirty="0" smtClean="0"/>
              <a:t>QAT</a:t>
            </a:r>
            <a:r>
              <a:rPr lang="en-US" dirty="0" smtClean="0"/>
              <a:t> may have been modified by prior users or the options changed (IE: the [DEVELOPER] tab or other add-ins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376E-DBB1-444C-AAFE-093D22F79EEB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7" name="Elbow Connector 6"/>
          <p:cNvCxnSpPr/>
          <p:nvPr/>
        </p:nvCxnSpPr>
        <p:spPr>
          <a:xfrm flipV="1">
            <a:off x="4579568" y="1752600"/>
            <a:ext cx="3497632" cy="2743200"/>
          </a:xfrm>
          <a:prstGeom prst="bentConnector3">
            <a:avLst>
              <a:gd name="adj1" fmla="val 9832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579568" y="304800"/>
            <a:ext cx="3726232" cy="419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4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152636"/>
            <a:ext cx="6248400" cy="84616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</a:t>
            </a:r>
            <a:r>
              <a:rPr lang="en-US" b="1" dirty="0" smtClean="0">
                <a:latin typeface="+mn-lt"/>
              </a:rPr>
              <a:t>Options Formulas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190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052736"/>
            <a:ext cx="74961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79184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84012" y="152636"/>
            <a:ext cx="6248400" cy="846161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</a:t>
            </a:r>
            <a:r>
              <a:rPr lang="en-US" b="1" dirty="0" smtClean="0">
                <a:latin typeface="+mn-lt"/>
              </a:rPr>
              <a:t>Options Formulas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191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052736"/>
            <a:ext cx="74961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64561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91680" y="0"/>
            <a:ext cx="6248400" cy="846161"/>
          </a:xfrm>
        </p:spPr>
        <p:txBody>
          <a:bodyPr anchor="t">
            <a:norm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View </a:t>
            </a:r>
            <a:r>
              <a:rPr lang="en-US" b="1" dirty="0" smtClean="0">
                <a:latin typeface="+mn-lt"/>
              </a:rPr>
              <a:t>Proofing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192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2390" r="15212" b="18567"/>
          <a:stretch/>
        </p:blipFill>
        <p:spPr bwMode="auto">
          <a:xfrm>
            <a:off x="345684" y="656692"/>
            <a:ext cx="8148917" cy="578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5364088" y="1520788"/>
            <a:ext cx="648072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152078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691680" y="0"/>
            <a:ext cx="6248400" cy="846161"/>
          </a:xfrm>
        </p:spPr>
        <p:txBody>
          <a:bodyPr anchor="t">
            <a:norm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latin typeface="+mn-lt"/>
              </a:rPr>
              <a:t>Backstage View </a:t>
            </a:r>
            <a:r>
              <a:rPr lang="en-US" b="1" dirty="0" smtClean="0">
                <a:latin typeface="+mn-lt"/>
              </a:rPr>
              <a:t>Advanced</a:t>
            </a:r>
            <a:endParaRPr lang="en-US" sz="2000" b="1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193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7" t="4025" r="8137" b="6557"/>
          <a:stretch/>
        </p:blipFill>
        <p:spPr bwMode="auto">
          <a:xfrm>
            <a:off x="323528" y="965012"/>
            <a:ext cx="3119717" cy="506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86" y="1027020"/>
            <a:ext cx="302895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497" y="1027020"/>
            <a:ext cx="31623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9496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>
          <a:xfrm>
            <a:off x="1223628" y="99441"/>
            <a:ext cx="6248400" cy="846161"/>
          </a:xfrm>
        </p:spPr>
        <p:txBody>
          <a:bodyPr anchor="t">
            <a:normAutofit/>
          </a:bodyPr>
          <a:lstStyle/>
          <a:p>
            <a:pPr algn="ctr" eaLnBrk="1" hangingPunct="1">
              <a:defRPr/>
            </a:pPr>
            <a:r>
              <a:rPr lang="en-US" sz="1800" b="1" dirty="0" smtClean="0">
                <a:latin typeface="+mn-lt"/>
              </a:rPr>
              <a:t>Backstage View Customize Ribbon and QAT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B0713D-2565-4E64-8397-380D317BD788}" type="slidenum">
              <a:rPr lang="en-US" smtClean="0"/>
              <a:pPr>
                <a:defRPr/>
              </a:pPr>
              <a:t>194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703891" y="1160748"/>
            <a:ext cx="2906750" cy="612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20636" y="2744924"/>
            <a:ext cx="1554960" cy="43088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You </a:t>
            </a:r>
            <a:r>
              <a:rPr lang="en-US" sz="1100" b="1" dirty="0" smtClean="0"/>
              <a:t>cannot </a:t>
            </a:r>
            <a:r>
              <a:rPr lang="en-US" sz="1100" dirty="0" smtClean="0"/>
              <a:t>change the [FILE] Tab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7084255" y="3435914"/>
            <a:ext cx="1827725" cy="2031325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Commands must be added at a {GROUP} level.</a:t>
            </a:r>
          </a:p>
          <a:p>
            <a:pPr algn="ctr"/>
            <a:r>
              <a:rPr lang="en-US" dirty="0" smtClean="0"/>
              <a:t>You define an Icon for the Group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6" y="522522"/>
            <a:ext cx="692467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6"/>
          <a:stretch/>
        </p:blipFill>
        <p:spPr bwMode="auto">
          <a:xfrm>
            <a:off x="6610641" y="368660"/>
            <a:ext cx="2301339" cy="198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023828" y="368660"/>
            <a:ext cx="3586813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59006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DA1A8-1297-4B75-95B8-EF2B7E37F90C}" type="slidenum">
              <a:rPr lang="en-US" smtClean="0"/>
              <a:pPr>
                <a:defRPr/>
              </a:pPr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8856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Blank Page for duplex printing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7DA1A8-1297-4B75-95B8-EF2B7E37F90C}" type="slidenum">
              <a:rPr lang="en-US" smtClean="0"/>
              <a:pPr>
                <a:defRPr/>
              </a:pPr>
              <a:t>196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2298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70738" y="533400"/>
            <a:ext cx="8039862" cy="4309222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Excel </a:t>
            </a:r>
            <a:br>
              <a:rPr lang="en-US" sz="6000" dirty="0" smtClean="0"/>
            </a:br>
            <a:r>
              <a:rPr lang="en-US" sz="6000" dirty="0" smtClean="0"/>
              <a:t>on-line </a:t>
            </a:r>
            <a:br>
              <a:rPr lang="en-US" sz="6000" dirty="0" smtClean="0"/>
            </a:br>
            <a:r>
              <a:rPr lang="en-US" sz="6000" dirty="0" smtClean="0"/>
              <a:t>Help</a:t>
            </a:r>
            <a:br>
              <a:rPr lang="en-US" sz="6000" dirty="0" smtClean="0"/>
            </a:br>
            <a:r>
              <a:rPr lang="en-US" sz="6000" dirty="0" smtClean="0"/>
              <a:t> &amp; </a:t>
            </a:r>
            <a:br>
              <a:rPr lang="en-US" sz="6000" dirty="0" smtClean="0"/>
            </a:br>
            <a:r>
              <a:rPr lang="en-US" sz="6000" dirty="0" smtClean="0"/>
              <a:t>Resources</a:t>
            </a:r>
            <a:endParaRPr lang="en-US" sz="6000" dirty="0"/>
          </a:p>
        </p:txBody>
      </p:sp>
      <p:pic>
        <p:nvPicPr>
          <p:cNvPr id="1026" name="Picture 2" descr="C:\@Nolan\Craven\2007_Excel\01_Introduction\X_Old_Files\X_Figure Files\exc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2590800" cy="2590800"/>
          </a:xfrm>
          <a:prstGeom prst="rect">
            <a:avLst/>
          </a:prstGeom>
          <a:noFill/>
        </p:spPr>
      </p:pic>
      <p:sp>
        <p:nvSpPr>
          <p:cNvPr id="8" name="Subtitle 2"/>
          <p:cNvSpPr>
            <a:spLocks noGrp="1"/>
          </p:cNvSpPr>
          <p:nvPr/>
        </p:nvSpPr>
        <p:spPr>
          <a:xfrm>
            <a:off x="152400" y="4970929"/>
            <a:ext cx="4724400" cy="1642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4000" dirty="0" smtClean="0"/>
              <a:t>Nolan Tomboulian</a:t>
            </a:r>
          </a:p>
          <a:p>
            <a:r>
              <a:rPr lang="en-US" dirty="0" smtClean="0">
                <a:hlinkClick r:id="rId3"/>
              </a:rPr>
              <a:t>Tomboulian@yahoo.com</a:t>
            </a:r>
            <a:endParaRPr lang="en-US" dirty="0" smtClean="0"/>
          </a:p>
          <a:p>
            <a:r>
              <a:rPr lang="en-US" dirty="0" smtClean="0"/>
              <a:t>Tomboulian.Wikispaces.com</a:t>
            </a:r>
          </a:p>
        </p:txBody>
      </p:sp>
      <p:pic>
        <p:nvPicPr>
          <p:cNvPr id="10" name="Picture 9" descr="http://www.bridgeschristianchurch.org/images/library/compus.pn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5230969"/>
            <a:ext cx="1794164" cy="1364253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DE509-71A0-4057-B9EF-7EAC6EE31BAB}" type="slidenum">
              <a:rPr lang="en-US" smtClean="0"/>
              <a:pPr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Resources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00600"/>
          </a:xfrm>
        </p:spPr>
        <p:txBody>
          <a:bodyPr>
            <a:normAutofit fontScale="85000" lnSpcReduction="10000"/>
          </a:bodyPr>
          <a:lstStyle/>
          <a:p>
            <a:r>
              <a:rPr lang="en-US" sz="4600" dirty="0" smtClean="0">
                <a:latin typeface="+mj-lt"/>
                <a:ea typeface="+mj-ea"/>
                <a:cs typeface="+mj-cs"/>
              </a:rPr>
              <a:t>Microsoft Office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office.microsoft.com</a:t>
            </a:r>
            <a:endParaRPr lang="en-US" dirty="0" smtClean="0"/>
          </a:p>
          <a:p>
            <a:r>
              <a:rPr lang="en-US" sz="4600" dirty="0" smtClean="0">
                <a:latin typeface="+mj-lt"/>
                <a:ea typeface="+mj-ea"/>
                <a:cs typeface="+mj-cs"/>
              </a:rPr>
              <a:t>Microsoft Training: </a:t>
            </a:r>
            <a:r>
              <a:rPr lang="en-US" dirty="0" smtClean="0">
                <a:hlinkClick r:id="rId3"/>
              </a:rPr>
              <a:t>microsoft.com/learning</a:t>
            </a:r>
            <a:endParaRPr lang="en-US" dirty="0" smtClean="0"/>
          </a:p>
          <a:p>
            <a:r>
              <a:rPr lang="en-US" sz="4600" dirty="0" err="1" smtClean="0">
                <a:latin typeface="+mj-lt"/>
                <a:ea typeface="+mj-ea"/>
                <a:cs typeface="+mj-cs"/>
              </a:rPr>
              <a:t>CustomGuide</a:t>
            </a:r>
            <a:r>
              <a:rPr lang="en-US" sz="4600" dirty="0" smtClean="0">
                <a:latin typeface="+mj-lt"/>
                <a:ea typeface="+mj-ea"/>
                <a:cs typeface="+mj-cs"/>
              </a:rPr>
              <a:t>: </a:t>
            </a:r>
            <a:r>
              <a:rPr lang="en-US" dirty="0" smtClean="0">
                <a:hlinkClick r:id="rId4"/>
              </a:rPr>
              <a:t>www.customguide.com</a:t>
            </a:r>
            <a:endParaRPr lang="en-US" dirty="0" smtClean="0"/>
          </a:p>
          <a:p>
            <a:r>
              <a:rPr lang="en-US" sz="4600" dirty="0" smtClean="0">
                <a:latin typeface="+mj-lt"/>
                <a:ea typeface="+mj-ea"/>
                <a:cs typeface="+mj-cs"/>
              </a:rPr>
              <a:t>Mr. Excel</a:t>
            </a:r>
            <a:r>
              <a:rPr lang="en-US" dirty="0" smtClean="0"/>
              <a:t>: </a:t>
            </a:r>
            <a:r>
              <a:rPr lang="en-US" dirty="0" smtClean="0">
                <a:hlinkClick r:id="rId5"/>
              </a:rPr>
              <a:t>www.mrexcel.com</a:t>
            </a:r>
            <a:endParaRPr lang="en-US" dirty="0" smtClean="0"/>
          </a:p>
          <a:p>
            <a:r>
              <a:rPr lang="en-US" sz="4600" dirty="0" smtClean="0">
                <a:latin typeface="+mj-lt"/>
                <a:ea typeface="+mj-ea"/>
                <a:cs typeface="+mj-cs"/>
              </a:rPr>
              <a:t>The Spreadsheet Page</a:t>
            </a:r>
            <a:r>
              <a:rPr lang="en-US" dirty="0" smtClean="0"/>
              <a:t>: </a:t>
            </a:r>
            <a:r>
              <a:rPr lang="en-US" dirty="0" smtClean="0">
                <a:hlinkClick r:id="rId6"/>
              </a:rPr>
              <a:t>spreadsheetpage.com</a:t>
            </a:r>
            <a:endParaRPr lang="en-US" dirty="0" smtClean="0"/>
          </a:p>
          <a:p>
            <a:r>
              <a:rPr lang="en-US" sz="4600" dirty="0" smtClean="0">
                <a:latin typeface="+mj-lt"/>
                <a:ea typeface="+mj-ea"/>
                <a:cs typeface="+mj-cs"/>
              </a:rPr>
              <a:t>ExcelTip.com:</a:t>
            </a:r>
            <a:r>
              <a:rPr lang="en-US" dirty="0" smtClean="0"/>
              <a:t> </a:t>
            </a:r>
            <a:r>
              <a:rPr lang="en-US" dirty="0" smtClean="0">
                <a:hlinkClick r:id="rId7"/>
              </a:rPr>
              <a:t>www.exceltip.com</a:t>
            </a:r>
            <a:endParaRPr lang="en-US" dirty="0" smtClean="0"/>
          </a:p>
          <a:p>
            <a:r>
              <a:rPr lang="en-US" sz="4600" dirty="0" smtClean="0">
                <a:latin typeface="+mj-lt"/>
                <a:ea typeface="+mj-ea"/>
                <a:cs typeface="+mj-cs"/>
              </a:rPr>
              <a:t>Excel for Dummies</a:t>
            </a:r>
            <a:r>
              <a:rPr lang="en-US" dirty="0" smtClean="0"/>
              <a:t>: </a:t>
            </a:r>
            <a:r>
              <a:rPr lang="en-US" dirty="0" smtClean="0">
                <a:hlinkClick r:id="rId8"/>
              </a:rPr>
              <a:t>www.dummies.com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4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305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b="1" dirty="0" smtClean="0">
                <a:solidFill>
                  <a:schemeClr val="bg1"/>
                </a:solidFill>
              </a:rPr>
              <a:t>Templates, Training and Examples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961" y="848480"/>
            <a:ext cx="8561439" cy="425692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en-US" sz="11200" dirty="0" smtClean="0">
                <a:latin typeface="+mj-lt"/>
                <a:ea typeface="+mj-ea"/>
                <a:cs typeface="+mj-cs"/>
              </a:rPr>
              <a:t>2003 to 2007 Commands </a:t>
            </a:r>
            <a:r>
              <a:rPr lang="en-US" sz="1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(Interactive)</a:t>
            </a:r>
          </a:p>
          <a:p>
            <a:pPr>
              <a:buNone/>
            </a:pPr>
            <a:r>
              <a:rPr lang="en-US" sz="9600" dirty="0" smtClean="0"/>
              <a:t>	</a:t>
            </a:r>
            <a:r>
              <a:rPr lang="en-US" sz="9600" u="sng" dirty="0" smtClean="0">
                <a:hlinkClick r:id="rId2"/>
              </a:rPr>
              <a:t>http://office.microsoft.com/en-us/excel-help/interactive-excel-2003-to-excel-2007-command-reference-guide-HA010149151.aspx</a:t>
            </a:r>
            <a:endParaRPr lang="en-US" sz="9600" u="sng" dirty="0" smtClean="0"/>
          </a:p>
          <a:p>
            <a:pPr>
              <a:buNone/>
            </a:pPr>
            <a:endParaRPr lang="en-US" sz="9600" u="sng" dirty="0" smtClean="0">
              <a:hlinkClick r:id="rId3"/>
            </a:endParaRPr>
          </a:p>
          <a:p>
            <a:pPr>
              <a:spcBef>
                <a:spcPct val="0"/>
              </a:spcBef>
              <a:buNone/>
            </a:pPr>
            <a:r>
              <a:rPr lang="en-US" sz="11200" dirty="0" smtClean="0">
                <a:latin typeface="+mj-lt"/>
                <a:ea typeface="+mj-ea"/>
                <a:cs typeface="+mj-cs"/>
              </a:rPr>
              <a:t>Templates</a:t>
            </a:r>
            <a:endParaRPr lang="en-US" sz="11200" dirty="0" smtClean="0">
              <a:latin typeface="+mj-lt"/>
              <a:ea typeface="+mj-ea"/>
              <a:cs typeface="+mj-cs"/>
              <a:hlinkClick r:id="rId4"/>
            </a:endParaRPr>
          </a:p>
          <a:p>
            <a:pPr lvl="1">
              <a:buNone/>
            </a:pPr>
            <a:r>
              <a:rPr lang="en-US" sz="9600" dirty="0" smtClean="0">
                <a:hlinkClick r:id="rId4"/>
              </a:rPr>
              <a:t>http://office.microsoft.com/en-us/excel/</a:t>
            </a:r>
            <a:endParaRPr lang="en-US" sz="9600" dirty="0" smtClean="0"/>
          </a:p>
          <a:p>
            <a:pPr lvl="1">
              <a:buNone/>
            </a:pPr>
            <a:endParaRPr lang="en-US" sz="9600" dirty="0" smtClean="0"/>
          </a:p>
          <a:p>
            <a:pPr>
              <a:buNone/>
            </a:pPr>
            <a:r>
              <a:rPr lang="en-US" sz="11200" dirty="0"/>
              <a:t> </a:t>
            </a:r>
            <a:r>
              <a:rPr lang="en-US" sz="11200" dirty="0" smtClean="0">
                <a:latin typeface="+mj-lt"/>
                <a:ea typeface="+mj-ea"/>
                <a:cs typeface="+mj-cs"/>
              </a:rPr>
              <a:t>2003 to 2007 </a:t>
            </a:r>
            <a:r>
              <a:rPr lang="en-US" sz="1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Menu to Ribbon </a:t>
            </a:r>
          </a:p>
          <a:p>
            <a:pPr>
              <a:buNone/>
            </a:pPr>
            <a:r>
              <a:rPr lang="en-US" sz="6200" dirty="0"/>
              <a:t>	</a:t>
            </a:r>
            <a:r>
              <a:rPr lang="en-US" sz="9600" u="sng" dirty="0">
                <a:hlinkClick r:id="rId3"/>
              </a:rPr>
              <a:t>http://office.microsoft.com/asstvid.aspx?&amp;</a:t>
            </a:r>
            <a:r>
              <a:rPr lang="en-US" sz="9600" u="sng" dirty="0" smtClean="0">
                <a:hlinkClick r:id="rId3"/>
              </a:rPr>
              <a:t>type=flash&amp;assetid=XT010149329&amp;vwidth=1044&amp;vheight=788</a:t>
            </a:r>
            <a:endParaRPr lang="en-US" sz="6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56356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Table Of Contents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B6A50-28FF-4C03-A73F-7372A1289FE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267358"/>
              </p:ext>
            </p:extLst>
          </p:nvPr>
        </p:nvGraphicFramePr>
        <p:xfrm>
          <a:off x="1066800" y="815450"/>
          <a:ext cx="7620000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655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Classroom Administration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Introduction and Objectives	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Workbook Terms and Navigation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Entering Data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Formatting Cells and Data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Formulas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Absolute and Relative Cell Address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Rows,  Columns, Sheet   (Move/Copy Insert/Delete)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AutoFill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129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Paste Special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141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Charting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161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Printing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Backstage View</a:t>
                      </a:r>
                      <a:endParaRPr lang="en-US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197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Resources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012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Ribbon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-271955" y="2641707"/>
            <a:ext cx="9187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Depending on the resolution of your screen monitor </a:t>
            </a:r>
          </a:p>
          <a:p>
            <a:pPr algn="ctr"/>
            <a:r>
              <a:rPr lang="en-US" sz="2400" dirty="0" smtClean="0"/>
              <a:t>and the size of the Excel Window, the Ribbon will change appearance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7118" y="5260032"/>
            <a:ext cx="7409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You </a:t>
            </a:r>
            <a:r>
              <a:rPr lang="en-US" sz="2400" b="1" dirty="0" smtClean="0"/>
              <a:t>CAN</a:t>
            </a:r>
            <a:r>
              <a:rPr lang="en-US" sz="2400" dirty="0" smtClean="0"/>
              <a:t> change the design or layout of the Ribbon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7900" y="5721697"/>
            <a:ext cx="8200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You </a:t>
            </a:r>
            <a:r>
              <a:rPr lang="en-US" sz="2400" b="1" dirty="0" smtClean="0"/>
              <a:t>CAN</a:t>
            </a:r>
            <a:r>
              <a:rPr lang="en-US" sz="2400" dirty="0" smtClean="0"/>
              <a:t> minimize the </a:t>
            </a:r>
            <a:r>
              <a:rPr lang="en-US" sz="2400" smtClean="0"/>
              <a:t>Ribbon (&lt;Ctrl F1&gt;, </a:t>
            </a:r>
            <a:r>
              <a:rPr lang="en-US" sz="2400" dirty="0" smtClean="0"/>
              <a:t>Ribbon</a:t>
            </a:r>
            <a:r>
              <a:rPr lang="en-US" sz="2400" smtClean="0"/>
              <a:t>, Button) 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66832" y="6248399"/>
            <a:ext cx="776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You </a:t>
            </a:r>
            <a:r>
              <a:rPr lang="en-US" sz="2400" b="1" dirty="0" smtClean="0"/>
              <a:t>CAN </a:t>
            </a:r>
            <a:r>
              <a:rPr lang="en-US" sz="2400" dirty="0" smtClean="0"/>
              <a:t>move and modify the </a:t>
            </a:r>
            <a:r>
              <a:rPr lang="en-US" sz="2400" b="1" dirty="0" smtClean="0"/>
              <a:t>Quick Access Toolbar</a:t>
            </a:r>
            <a:endParaRPr lang="en-US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0" y="1212273"/>
            <a:ext cx="8947998" cy="1227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2974"/>
            <a:ext cx="5333999" cy="173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620000" cy="4525963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en-US" sz="8600" dirty="0" smtClean="0"/>
              <a:t>Microsoft Training Tutorials</a:t>
            </a:r>
          </a:p>
          <a:p>
            <a:pPr>
              <a:buNone/>
            </a:pPr>
            <a:r>
              <a:rPr lang="en-US" sz="7000" dirty="0" smtClean="0"/>
              <a:t>	</a:t>
            </a:r>
            <a:r>
              <a:rPr lang="en-US" sz="7400" u="sng" dirty="0" smtClean="0">
                <a:hlinkClick r:id="rId2"/>
              </a:rPr>
              <a:t>http://office.microsoft.com/en-us/training/excel-2007-training-courses-HA010218987.aspx</a:t>
            </a:r>
            <a:endParaRPr lang="en-US" sz="7400" dirty="0" smtClean="0"/>
          </a:p>
          <a:p>
            <a:pPr>
              <a:buNone/>
            </a:pPr>
            <a:r>
              <a:rPr lang="en-US" sz="3200" dirty="0" smtClean="0"/>
              <a:t> </a:t>
            </a:r>
          </a:p>
          <a:p>
            <a:pPr>
              <a:spcBef>
                <a:spcPct val="0"/>
              </a:spcBef>
              <a:buNone/>
            </a:pPr>
            <a:r>
              <a:rPr lang="fr-FR" sz="8600" dirty="0" smtClean="0"/>
              <a:t>2003 vs 2007</a:t>
            </a:r>
            <a:endParaRPr lang="en-US" sz="8600" dirty="0" smtClean="0"/>
          </a:p>
          <a:p>
            <a:pPr>
              <a:buNone/>
            </a:pPr>
            <a:r>
              <a:rPr lang="fr-FR" sz="3200" dirty="0" smtClean="0"/>
              <a:t>	</a:t>
            </a:r>
            <a:r>
              <a:rPr lang="fr-FR" sz="7400" u="sng" dirty="0" smtClean="0">
                <a:hlinkClick r:id="rId3"/>
              </a:rPr>
              <a:t>http://ezinearticles.com/?Excel-2003-Vs-Excel-2007---Whats-New-in-Excel-2007&amp;id=1695056</a:t>
            </a:r>
            <a:endParaRPr lang="en-US" sz="7400" dirty="0" smtClean="0"/>
          </a:p>
          <a:p>
            <a:pPr>
              <a:buNone/>
            </a:pPr>
            <a:r>
              <a:rPr lang="fr-FR" dirty="0" smtClean="0"/>
              <a:t> </a:t>
            </a:r>
            <a:r>
              <a:rPr lang="en-US" sz="8600" dirty="0" smtClean="0"/>
              <a:t>Tutorials</a:t>
            </a:r>
          </a:p>
          <a:p>
            <a:pPr>
              <a:buNone/>
            </a:pPr>
            <a:r>
              <a:rPr lang="en-US" sz="1000" dirty="0" smtClean="0"/>
              <a:t>	</a:t>
            </a:r>
            <a:r>
              <a:rPr lang="en-US" sz="7400" u="sng" dirty="0" smtClean="0">
                <a:hlinkClick r:id="rId4"/>
              </a:rPr>
              <a:t>http://spreadsheets.about.com/od/excel101/a/tutorial_hub.htm</a:t>
            </a:r>
            <a:endParaRPr lang="en-US" sz="7400" dirty="0" smtClean="0"/>
          </a:p>
          <a:p>
            <a:pPr>
              <a:buNone/>
            </a:pPr>
            <a:r>
              <a:rPr lang="en-US" sz="7400" dirty="0" smtClean="0"/>
              <a:t>	</a:t>
            </a:r>
            <a:r>
              <a:rPr lang="en-US" sz="7400" u="sng" dirty="0" smtClean="0">
                <a:hlinkClick r:id="rId5"/>
              </a:rPr>
              <a:t>http://www.gcflearnfree.org/excel2007</a:t>
            </a:r>
            <a:endParaRPr lang="en-US" sz="74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46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0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7543800" cy="525780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en-US" sz="11200" dirty="0" smtClean="0">
                <a:latin typeface="+mj-lt"/>
                <a:ea typeface="+mj-ea"/>
                <a:cs typeface="+mj-cs"/>
              </a:rPr>
              <a:t>Excel Functions</a:t>
            </a:r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12800" u="sng" dirty="0" smtClean="0">
                <a:hlinkClick r:id="rId2"/>
              </a:rPr>
              <a:t>http://www.excelfunctions.net/</a:t>
            </a:r>
            <a:endParaRPr lang="en-US" sz="12800" dirty="0" smtClean="0"/>
          </a:p>
          <a:p>
            <a:pPr>
              <a:buNone/>
            </a:pPr>
            <a:r>
              <a:rPr lang="en-US" sz="3600" dirty="0" smtClean="0"/>
              <a:t> </a:t>
            </a:r>
          </a:p>
          <a:p>
            <a:pPr>
              <a:spcBef>
                <a:spcPct val="0"/>
              </a:spcBef>
              <a:buNone/>
            </a:pPr>
            <a:endParaRPr lang="en-US" sz="112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buNone/>
            </a:pPr>
            <a:r>
              <a:rPr lang="en-US" sz="11200" dirty="0" smtClean="0">
                <a:latin typeface="+mj-lt"/>
                <a:ea typeface="+mj-ea"/>
                <a:cs typeface="+mj-cs"/>
              </a:rPr>
              <a:t>Cheat Sheet</a:t>
            </a:r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12800" u="sng" dirty="0" smtClean="0">
                <a:hlinkClick r:id="rId3"/>
              </a:rPr>
              <a:t>http://www.computerworld.com/s/article/9028218/Excel_2007_Cheat_Sheet_Quick_reference_charts</a:t>
            </a:r>
            <a:endParaRPr lang="en-US" sz="12800" dirty="0" smtClean="0"/>
          </a:p>
          <a:p>
            <a:pPr>
              <a:buNone/>
            </a:pPr>
            <a:r>
              <a:rPr lang="en-US" sz="3600" dirty="0" smtClean="0"/>
              <a:t> </a:t>
            </a:r>
          </a:p>
          <a:p>
            <a:pPr>
              <a:spcBef>
                <a:spcPct val="0"/>
              </a:spcBef>
              <a:buNone/>
            </a:pPr>
            <a:endParaRPr lang="en-US" sz="112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buNone/>
            </a:pPr>
            <a:r>
              <a:rPr lang="en-US" sz="11200" dirty="0" smtClean="0">
                <a:latin typeface="+mj-lt"/>
                <a:ea typeface="+mj-ea"/>
                <a:cs typeface="+mj-cs"/>
              </a:rPr>
              <a:t>PDF Migration </a:t>
            </a:r>
            <a:r>
              <a:rPr lang="en-US" sz="1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Information</a:t>
            </a:r>
          </a:p>
          <a:p>
            <a:pPr>
              <a:buNone/>
            </a:pPr>
            <a:r>
              <a:rPr lang="en-US" sz="3600" dirty="0" smtClean="0"/>
              <a:t>	</a:t>
            </a:r>
            <a:r>
              <a:rPr lang="en-US" sz="12800" u="sng" dirty="0" smtClean="0">
                <a:hlinkClick r:id="rId4"/>
              </a:rPr>
              <a:t>http://www.liv.ac.uk/csd/acuk_html/473.dir/473.pdf</a:t>
            </a:r>
            <a:endParaRPr lang="en-US" sz="12800" dirty="0" smtClean="0"/>
          </a:p>
          <a:p>
            <a:pPr>
              <a:buNone/>
            </a:pPr>
            <a:r>
              <a:rPr lang="en-US" sz="12800" dirty="0" smtClean="0"/>
              <a:t> 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4992329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en-US" sz="11200" dirty="0">
                <a:latin typeface="+mj-lt"/>
                <a:ea typeface="+mj-ea"/>
                <a:cs typeface="+mj-cs"/>
              </a:rPr>
              <a:t>Microsoft Excel Interactive </a:t>
            </a:r>
            <a:r>
              <a:rPr lang="en-US" sz="1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Menu Commands</a:t>
            </a:r>
          </a:p>
          <a:p>
            <a:pPr indent="0">
              <a:buNone/>
            </a:pPr>
            <a:r>
              <a:rPr lang="en-US" sz="9600" u="sng" dirty="0">
                <a:hlinkClick r:id="rId2"/>
              </a:rPr>
              <a:t>http://office.microsoft.com/en-us/excel-help/interactive-excel-2003-to-excel-2007-command-reference-guide-HA010149151.aspx</a:t>
            </a:r>
            <a:endParaRPr lang="en-US" sz="9600" u="sng" dirty="0">
              <a:hlinkClick r:id="rId3"/>
            </a:endParaRPr>
          </a:p>
          <a:p>
            <a:pPr>
              <a:buNone/>
            </a:pPr>
            <a:r>
              <a:rPr lang="en-US" sz="4300" u="sng" dirty="0">
                <a:hlinkClick r:id="rId3"/>
              </a:rPr>
              <a:t> </a:t>
            </a:r>
          </a:p>
          <a:p>
            <a:pPr>
              <a:spcBef>
                <a:spcPct val="0"/>
              </a:spcBef>
              <a:buNone/>
            </a:pPr>
            <a:endParaRPr lang="en-US" sz="112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buNone/>
            </a:pPr>
            <a:r>
              <a:rPr lang="en-US" sz="11200" dirty="0" smtClean="0">
                <a:latin typeface="+mj-lt"/>
                <a:ea typeface="+mj-ea"/>
                <a:cs typeface="+mj-cs"/>
              </a:rPr>
              <a:t>2003 </a:t>
            </a:r>
            <a:r>
              <a:rPr lang="en-US" sz="11200" dirty="0" err="1">
                <a:latin typeface="+mj-lt"/>
                <a:ea typeface="+mj-ea"/>
                <a:cs typeface="+mj-cs"/>
              </a:rPr>
              <a:t>vs</a:t>
            </a:r>
            <a:r>
              <a:rPr lang="en-US" sz="11200" dirty="0">
                <a:latin typeface="+mj-lt"/>
                <a:ea typeface="+mj-ea"/>
                <a:cs typeface="+mj-cs"/>
              </a:rPr>
              <a:t> 2007 Key Differences</a:t>
            </a:r>
          </a:p>
          <a:p>
            <a:pPr>
              <a:buNone/>
            </a:pPr>
            <a:r>
              <a:rPr lang="en-US" sz="5500" dirty="0"/>
              <a:t>	</a:t>
            </a:r>
            <a:r>
              <a:rPr lang="en-US" sz="9600" u="sng" dirty="0">
                <a:hlinkClick r:id="rId3"/>
              </a:rPr>
              <a:t>http://www.add-ins.com/Excel%202003%20versus%202007.htm</a:t>
            </a:r>
            <a:endParaRPr lang="en-US" sz="9600" dirty="0"/>
          </a:p>
          <a:p>
            <a:pPr>
              <a:buNone/>
            </a:pPr>
            <a:r>
              <a:rPr lang="en-US" sz="4200" dirty="0"/>
              <a:t> </a:t>
            </a:r>
          </a:p>
          <a:p>
            <a:pPr>
              <a:spcBef>
                <a:spcPct val="0"/>
              </a:spcBef>
              <a:buNone/>
            </a:pPr>
            <a:endParaRPr lang="en-US" sz="11200" dirty="0" smtClean="0"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  <a:buNone/>
            </a:pPr>
            <a:r>
              <a:rPr lang="en-US" sz="11200" dirty="0" smtClean="0">
                <a:latin typeface="+mj-lt"/>
                <a:ea typeface="+mj-ea"/>
                <a:cs typeface="+mj-cs"/>
              </a:rPr>
              <a:t>Keyboard </a:t>
            </a:r>
            <a:r>
              <a:rPr lang="en-US" sz="11200" dirty="0">
                <a:latin typeface="+mj-lt"/>
                <a:ea typeface="+mj-ea"/>
                <a:cs typeface="+mj-cs"/>
              </a:rPr>
              <a:t>Shortcuts</a:t>
            </a:r>
          </a:p>
          <a:p>
            <a:pPr>
              <a:buNone/>
            </a:pPr>
            <a:r>
              <a:rPr lang="en-US" sz="9600" dirty="0"/>
              <a:t>	</a:t>
            </a:r>
            <a:r>
              <a:rPr lang="en-US" sz="9600" u="sng" dirty="0">
                <a:hlinkClick r:id="rId4"/>
              </a:rPr>
              <a:t>http://office.microsoft.com/en-us/excel-help/excel-shortcut-and-function-keys-HP010073848.aspx?pid=CH100947761033</a:t>
            </a:r>
            <a:endParaRPr lang="en-US" sz="9600" dirty="0"/>
          </a:p>
          <a:p>
            <a:pPr>
              <a:buNone/>
            </a:pPr>
            <a:r>
              <a:rPr lang="en-US" sz="5500" dirty="0"/>
              <a:t> 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9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915400" cy="452596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ct val="0"/>
              </a:spcBef>
              <a:buNone/>
            </a:pPr>
            <a:r>
              <a:rPr lang="en-US" sz="3300" dirty="0" smtClean="0"/>
              <a:t>Excel Functions</a:t>
            </a: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3400" u="sng" dirty="0" smtClean="0">
                <a:hlinkClick r:id="rId2"/>
              </a:rPr>
              <a:t>http://office.microsoft.com/en-us/excel-help/excel-functions-by-category-HP010079186.aspx</a:t>
            </a:r>
            <a:endParaRPr lang="en-US" sz="3400" dirty="0" smtClean="0"/>
          </a:p>
          <a:p>
            <a:pPr>
              <a:buNone/>
            </a:pPr>
            <a:r>
              <a:rPr lang="en-US" sz="2000" dirty="0" smtClean="0"/>
              <a:t> </a:t>
            </a:r>
          </a:p>
          <a:p>
            <a:pPr>
              <a:buNone/>
            </a:pPr>
            <a:r>
              <a:rPr lang="en-US" sz="3300" dirty="0" smtClean="0"/>
              <a:t>Odd Excel Commands</a:t>
            </a:r>
          </a:p>
          <a:p>
            <a:pPr>
              <a:buNone/>
            </a:pPr>
            <a:r>
              <a:rPr lang="en-US" sz="3300" dirty="0" smtClean="0"/>
              <a:t>	</a:t>
            </a:r>
            <a:r>
              <a:rPr lang="en-US" sz="3300" u="sng" dirty="0" smtClean="0">
                <a:hlinkClick r:id="rId3"/>
              </a:rPr>
              <a:t>http://spreadsheetpage.com/index.php/oddity/bahttext/</a:t>
            </a:r>
            <a:endParaRPr lang="en-US" sz="3300" u="sng" dirty="0" smtClean="0"/>
          </a:p>
          <a:p>
            <a:pPr>
              <a:buNone/>
            </a:pPr>
            <a:endParaRPr lang="en-US" sz="3300" dirty="0" smtClean="0"/>
          </a:p>
          <a:p>
            <a:pPr>
              <a:buNone/>
            </a:pPr>
            <a:r>
              <a:rPr lang="en-US" sz="3300" dirty="0" smtClean="0"/>
              <a:t>Tricks and Tips</a:t>
            </a:r>
          </a:p>
          <a:p>
            <a:pPr>
              <a:buNone/>
            </a:pPr>
            <a:r>
              <a:rPr lang="en-US" sz="1800" dirty="0" smtClean="0"/>
              <a:t>	</a:t>
            </a:r>
            <a:r>
              <a:rPr lang="en-US" sz="2800" u="sng" dirty="0" smtClean="0">
                <a:hlinkClick r:id="rId4"/>
              </a:rPr>
              <a:t>http://www.teachexcel.com/excel-help/excel-how-to.php?i=70019</a:t>
            </a:r>
            <a:endParaRPr lang="en-US" sz="2600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81000"/>
            <a:ext cx="8915400" cy="59436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en-US" sz="11200" dirty="0" smtClean="0"/>
              <a:t> </a:t>
            </a:r>
          </a:p>
          <a:p>
            <a:pPr>
              <a:buNone/>
            </a:pPr>
            <a:r>
              <a:rPr lang="en-US" sz="11200" dirty="0" smtClean="0"/>
              <a:t>Tutorial of Functions</a:t>
            </a:r>
          </a:p>
          <a:p>
            <a:pPr>
              <a:buNone/>
            </a:pPr>
            <a:r>
              <a:rPr lang="en-US" sz="9600" dirty="0" smtClean="0"/>
              <a:t>	</a:t>
            </a:r>
            <a:r>
              <a:rPr lang="en-US" sz="9600" u="sng" dirty="0" smtClean="0">
                <a:hlinkClick r:id="rId2"/>
              </a:rPr>
              <a:t>http://www.teacherclick.com/excel2003/a_4_4_2.htm</a:t>
            </a:r>
            <a:endParaRPr lang="en-US" sz="9600" dirty="0" smtClean="0"/>
          </a:p>
          <a:p>
            <a:pPr>
              <a:buNone/>
            </a:pPr>
            <a:r>
              <a:rPr lang="en-US" sz="4200" dirty="0" smtClean="0"/>
              <a:t> </a:t>
            </a:r>
          </a:p>
          <a:p>
            <a:pPr>
              <a:buNone/>
            </a:pPr>
            <a:r>
              <a:rPr lang="en-US" sz="11200" dirty="0" smtClean="0"/>
              <a:t>Another page of “Hints”</a:t>
            </a:r>
          </a:p>
          <a:p>
            <a:pPr>
              <a:buNone/>
            </a:pPr>
            <a:r>
              <a:rPr lang="en-US" sz="5500" dirty="0" smtClean="0"/>
              <a:t>	</a:t>
            </a:r>
            <a:r>
              <a:rPr lang="en-US" sz="9600" u="sng" dirty="0" smtClean="0">
                <a:hlinkClick r:id="rId3"/>
              </a:rPr>
              <a:t>http://www.bettersolutions.com/excel/EDH113/QE813022021.htm</a:t>
            </a:r>
            <a:endParaRPr lang="en-US" sz="9600" dirty="0" smtClean="0"/>
          </a:p>
          <a:p>
            <a:pPr>
              <a:buNone/>
            </a:pPr>
            <a:r>
              <a:rPr lang="en-US" sz="4200" dirty="0" smtClean="0"/>
              <a:t> </a:t>
            </a:r>
          </a:p>
          <a:p>
            <a:pPr>
              <a:buNone/>
            </a:pPr>
            <a:r>
              <a:rPr lang="en-US" sz="11200" dirty="0" smtClean="0"/>
              <a:t>Code to Covert a Number to Words</a:t>
            </a:r>
            <a:r>
              <a:rPr lang="en-US" sz="11200" dirty="0" smtClean="0">
                <a:solidFill>
                  <a:schemeClr val="bg1"/>
                </a:solidFill>
              </a:rPr>
              <a:t> Words</a:t>
            </a:r>
          </a:p>
          <a:p>
            <a:pPr marL="457200" indent="-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u="sng" dirty="0" smtClean="0">
                <a:hlinkClick r:id="rId4"/>
              </a:rPr>
              <a:t>http://support.microsoft.com/default.aspx?scid=kb;en-us;213360</a:t>
            </a:r>
            <a:endParaRPr lang="en-US" sz="8000" u="sng" dirty="0" smtClean="0"/>
          </a:p>
          <a:p>
            <a:pPr marL="457200" indent="-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u="sng" dirty="0" smtClean="0">
                <a:hlinkClick r:id="rId5"/>
              </a:rPr>
              <a:t>http://www.xldynamic.com/source/xld.xlFAQ0004.html</a:t>
            </a:r>
            <a:endParaRPr lang="en-US" sz="8000" u="sng" dirty="0" smtClean="0"/>
          </a:p>
          <a:p>
            <a:pPr marL="457200" indent="-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8000" u="sng" dirty="0" smtClean="0">
                <a:hlinkClick r:id="rId6"/>
              </a:rPr>
              <a:t>http://www.pcreview.co.uk/forums/convert-numeric-text-t1770367.html</a:t>
            </a:r>
            <a:endParaRPr lang="en-US" sz="8000" u="sng" dirty="0" smtClean="0"/>
          </a:p>
          <a:p>
            <a:pPr>
              <a:lnSpc>
                <a:spcPct val="120000"/>
              </a:lnSpc>
              <a:buNone/>
            </a:pPr>
            <a:r>
              <a:rPr lang="en-US" sz="4200" dirty="0" smtClean="0"/>
              <a:t> 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dirty="0" smtClean="0"/>
              <a:t>Basic Workspace Vocabulary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927556"/>
            <a:ext cx="4191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Workbook</a:t>
            </a:r>
          </a:p>
          <a:p>
            <a:r>
              <a:rPr lang="en-US" sz="2800" dirty="0" smtClean="0"/>
              <a:t>Worksheet</a:t>
            </a:r>
          </a:p>
          <a:p>
            <a:r>
              <a:rPr lang="en-US" sz="2800" dirty="0" smtClean="0"/>
              <a:t>Title Bar</a:t>
            </a:r>
          </a:p>
          <a:p>
            <a:r>
              <a:rPr lang="en-US" sz="2800" dirty="0" smtClean="0"/>
              <a:t>Ribbon</a:t>
            </a:r>
          </a:p>
          <a:p>
            <a:r>
              <a:rPr lang="en-US" sz="2800" dirty="0" smtClean="0"/>
              <a:t>	Tabs	</a:t>
            </a:r>
          </a:p>
          <a:p>
            <a:r>
              <a:rPr lang="en-US" sz="2800" dirty="0" smtClean="0"/>
              <a:t>	Groups	</a:t>
            </a:r>
          </a:p>
          <a:p>
            <a:r>
              <a:rPr lang="en-US" sz="2800" dirty="0" smtClean="0"/>
              <a:t>	Commands	</a:t>
            </a:r>
          </a:p>
          <a:p>
            <a:r>
              <a:rPr lang="en-US" sz="2800" dirty="0" smtClean="0"/>
              <a:t>	Dialog Boxes</a:t>
            </a:r>
          </a:p>
          <a:p>
            <a:r>
              <a:rPr lang="en-US" sz="2800" dirty="0" smtClean="0"/>
              <a:t>Quick Access Toolbar</a:t>
            </a:r>
          </a:p>
          <a:p>
            <a:r>
              <a:rPr lang="en-US" sz="2800" dirty="0" smtClean="0"/>
              <a:t>Status Bar</a:t>
            </a:r>
          </a:p>
          <a:p>
            <a:r>
              <a:rPr lang="en-US" sz="2800" dirty="0" smtClean="0"/>
              <a:t>Name Box</a:t>
            </a:r>
          </a:p>
          <a:p>
            <a:endParaRPr lang="en-US" sz="2800" dirty="0"/>
          </a:p>
          <a:p>
            <a:r>
              <a:rPr lang="en-US" sz="2800" dirty="0"/>
              <a:t>Range (uses the colon :)</a:t>
            </a:r>
          </a:p>
          <a:p>
            <a:endParaRPr lang="en-US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0" y="927556"/>
            <a:ext cx="4267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Formula Function (insert)</a:t>
            </a:r>
          </a:p>
          <a:p>
            <a:r>
              <a:rPr lang="en-US" sz="2800" dirty="0" smtClean="0"/>
              <a:t>Formula Bar </a:t>
            </a:r>
          </a:p>
          <a:p>
            <a:r>
              <a:rPr lang="en-US" sz="2800" dirty="0" smtClean="0"/>
              <a:t>Select ALL</a:t>
            </a:r>
          </a:p>
          <a:p>
            <a:r>
              <a:rPr lang="en-US" sz="2800" dirty="0" smtClean="0"/>
              <a:t>Column Headings</a:t>
            </a:r>
          </a:p>
          <a:p>
            <a:r>
              <a:rPr lang="en-US" sz="2800" dirty="0" smtClean="0"/>
              <a:t>Row Headings</a:t>
            </a:r>
          </a:p>
          <a:p>
            <a:r>
              <a:rPr lang="en-US" sz="2800" dirty="0" smtClean="0"/>
              <a:t>Cell</a:t>
            </a:r>
          </a:p>
          <a:p>
            <a:r>
              <a:rPr lang="en-US" sz="2800" dirty="0" smtClean="0"/>
              <a:t>Vertical Scroll Bar</a:t>
            </a:r>
          </a:p>
          <a:p>
            <a:r>
              <a:rPr lang="en-US" sz="2800" dirty="0" smtClean="0"/>
              <a:t>Horizontal Scroll Bar</a:t>
            </a:r>
          </a:p>
          <a:p>
            <a:r>
              <a:rPr lang="en-US" sz="2800" dirty="0" smtClean="0"/>
              <a:t>Zoom Control</a:t>
            </a:r>
          </a:p>
          <a:p>
            <a:r>
              <a:rPr lang="en-US" sz="2800" dirty="0" smtClean="0"/>
              <a:t>View Modes</a:t>
            </a:r>
          </a:p>
          <a:p>
            <a:r>
              <a:rPr lang="en-US" sz="2800" dirty="0" smtClean="0"/>
              <a:t>Screen Splitter</a:t>
            </a:r>
          </a:p>
          <a:p>
            <a:r>
              <a:rPr lang="en-US" sz="2800" dirty="0" smtClean="0"/>
              <a:t>Sheet Tabs</a:t>
            </a:r>
          </a:p>
          <a:p>
            <a:r>
              <a:rPr lang="en-US" sz="2800" dirty="0" smtClean="0"/>
              <a:t>Sheet Tabs Scrolling Bar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Excel Workspace </a:t>
            </a:r>
            <a:r>
              <a:rPr lang="en-US" sz="1300" dirty="0" smtClean="0"/>
              <a:t>2007</a:t>
            </a:r>
            <a:endParaRPr lang="en-US" sz="1300" dirty="0"/>
          </a:p>
        </p:txBody>
      </p:sp>
      <p:pic>
        <p:nvPicPr>
          <p:cNvPr id="6" name="Content Placeholder 5" descr="FigEX1-0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983" t="5818"/>
          <a:stretch>
            <a:fillRect/>
          </a:stretch>
        </p:blipFill>
        <p:spPr>
          <a:xfrm>
            <a:off x="256469" y="914400"/>
            <a:ext cx="8887531" cy="5534937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E745-4376-423D-8214-0681D59C4826}" type="slidenum">
              <a:rPr lang="en-US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9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12149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376E-DBB1-444C-AAFE-093D22F79EE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1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Parts of Excel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524001"/>
            <a:ext cx="8877300" cy="472439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u="sng" dirty="0" smtClean="0"/>
              <a:t>Ribbon </a:t>
            </a:r>
            <a:r>
              <a:rPr lang="en-US" b="1" dirty="0" smtClean="0"/>
              <a:t> -</a:t>
            </a:r>
            <a:r>
              <a:rPr lang="en-US" dirty="0" smtClean="0"/>
              <a:t> Area above workbook window where [Tabs],  groups, and Commands are located. (</a:t>
            </a:r>
            <a:r>
              <a:rPr lang="en-US" i="1" dirty="0" smtClean="0"/>
              <a:t>Menu Functions</a:t>
            </a:r>
            <a:r>
              <a:rPr lang="en-US" dirty="0" smtClean="0"/>
              <a:t>)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[Home]  [Insert]  [Page Layout]   [Formulas]   [Data]   [Review]   [View]   [Developer]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Each Ribbon Tab has a sub-menu </a:t>
            </a:r>
            <a:r>
              <a:rPr lang="en-US" u="sng" dirty="0" smtClean="0"/>
              <a:t>Group</a:t>
            </a:r>
            <a:r>
              <a:rPr lang="en-US" dirty="0" smtClean="0"/>
              <a:t> of tasks, commands and options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There are other [TABS] that are Context Based and appear when the selected object is active: </a:t>
            </a:r>
            <a:r>
              <a:rPr lang="en-US" b="1" dirty="0" smtClean="0"/>
              <a:t>Tables, SmartArt, WordArt, Drawings, Pictures, Charts</a:t>
            </a:r>
          </a:p>
          <a:p>
            <a:pPr>
              <a:lnSpc>
                <a:spcPct val="120000"/>
              </a:lnSpc>
            </a:pPr>
            <a:r>
              <a:rPr lang="en-US" b="1" u="sng" dirty="0" smtClean="0"/>
              <a:t>Workbook</a:t>
            </a:r>
            <a:r>
              <a:rPr lang="en-US" b="1" dirty="0" smtClean="0"/>
              <a:t> – </a:t>
            </a:r>
            <a:r>
              <a:rPr lang="en-US" dirty="0" smtClean="0"/>
              <a:t>collection of one or more worksheets (An Excel file is a workbook)</a:t>
            </a:r>
          </a:p>
          <a:p>
            <a:pPr>
              <a:lnSpc>
                <a:spcPct val="120000"/>
              </a:lnSpc>
            </a:pPr>
            <a:r>
              <a:rPr lang="en-US" b="1" u="sng" dirty="0" smtClean="0"/>
              <a:t>Worksheet</a:t>
            </a:r>
            <a:r>
              <a:rPr lang="en-US" b="1" dirty="0" smtClean="0"/>
              <a:t> </a:t>
            </a:r>
            <a:r>
              <a:rPr lang="en-US" dirty="0" smtClean="0"/>
              <a:t>– collection of cells that hold data or other objects. </a:t>
            </a:r>
          </a:p>
          <a:p>
            <a:pPr>
              <a:lnSpc>
                <a:spcPct val="120000"/>
              </a:lnSpc>
            </a:pPr>
            <a:r>
              <a:rPr lang="en-US" sz="3100" b="1" u="sng" dirty="0" smtClean="0"/>
              <a:t>Range </a:t>
            </a:r>
            <a:r>
              <a:rPr lang="en-US" dirty="0" smtClean="0"/>
              <a:t>– Multiple cells (adjacent or non-contiguous) for action to be applied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(Formatting, Moving, Copying, Sort, Filter, Apply Formula)</a:t>
            </a:r>
          </a:p>
          <a:p>
            <a:pPr>
              <a:lnSpc>
                <a:spcPct val="120000"/>
              </a:lnSpc>
            </a:pPr>
            <a:r>
              <a:rPr lang="en-US" sz="3100" b="1" u="sng" dirty="0"/>
              <a:t>Cell </a:t>
            </a:r>
            <a:r>
              <a:rPr lang="en-US" dirty="0" smtClean="0"/>
              <a:t>– formed at the intersection of  a column and row (the cell reference or address: </a:t>
            </a:r>
            <a:r>
              <a:rPr lang="en-US" dirty="0" err="1" smtClean="0"/>
              <a:t>ColumnLetterRowNumber</a:t>
            </a:r>
            <a:r>
              <a:rPr lang="en-US" dirty="0" smtClean="0"/>
              <a:t>) </a:t>
            </a:r>
            <a:r>
              <a:rPr lang="en-US" b="1" dirty="0" smtClean="0"/>
              <a:t>Cell Address,</a:t>
            </a:r>
            <a:r>
              <a:rPr lang="en-US" dirty="0" smtClean="0"/>
              <a:t> </a:t>
            </a:r>
            <a:r>
              <a:rPr lang="en-US" b="1" dirty="0" smtClean="0"/>
              <a:t>Cell Reference. Cell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Navigating Excel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Worksheet</a:t>
            </a:r>
            <a:r>
              <a:rPr lang="en-US" b="1" dirty="0" smtClean="0"/>
              <a:t> </a:t>
            </a:r>
            <a:r>
              <a:rPr lang="en-US" b="1" u="sng" dirty="0" smtClean="0"/>
              <a:t>Tabs</a:t>
            </a:r>
            <a:r>
              <a:rPr lang="en-US" b="1" dirty="0" smtClean="0"/>
              <a:t> </a:t>
            </a:r>
            <a:r>
              <a:rPr lang="en-US" dirty="0" smtClean="0"/>
              <a:t>– </a:t>
            </a:r>
            <a:r>
              <a:rPr lang="en-US" sz="2800" dirty="0" smtClean="0"/>
              <a:t>click to move between worksheets (can move, rename, and color code)</a:t>
            </a:r>
          </a:p>
          <a:p>
            <a:r>
              <a:rPr lang="en-US" b="1" u="sng" dirty="0" smtClean="0"/>
              <a:t>Columns</a:t>
            </a:r>
            <a:r>
              <a:rPr lang="en-US" b="1" dirty="0" smtClean="0"/>
              <a:t> </a:t>
            </a:r>
            <a:r>
              <a:rPr lang="en-US" b="1" u="sng" dirty="0" smtClean="0"/>
              <a:t>Headings</a:t>
            </a:r>
            <a:r>
              <a:rPr lang="en-US" b="1" dirty="0" smtClean="0"/>
              <a:t> </a:t>
            </a:r>
            <a:r>
              <a:rPr lang="en-US" sz="2800" b="1" dirty="0" smtClean="0"/>
              <a:t>– Letters </a:t>
            </a:r>
            <a:r>
              <a:rPr lang="en-US" sz="2800" dirty="0" smtClean="0"/>
              <a:t>above each column that identify the column (</a:t>
            </a:r>
            <a:r>
              <a:rPr lang="en-US" sz="2800" b="1" dirty="0" smtClean="0"/>
              <a:t>cannot change</a:t>
            </a:r>
            <a:r>
              <a:rPr lang="en-US" sz="2800" dirty="0" smtClean="0"/>
              <a:t>)</a:t>
            </a:r>
          </a:p>
          <a:p>
            <a:r>
              <a:rPr lang="en-US" b="1" u="sng" dirty="0" smtClean="0"/>
              <a:t>Row</a:t>
            </a:r>
            <a:r>
              <a:rPr lang="en-US" b="1" dirty="0" smtClean="0"/>
              <a:t> </a:t>
            </a:r>
            <a:r>
              <a:rPr lang="en-US" b="1" u="sng" dirty="0" smtClean="0"/>
              <a:t>Headings</a:t>
            </a:r>
            <a:r>
              <a:rPr lang="en-US" b="1" dirty="0" smtClean="0"/>
              <a:t> – </a:t>
            </a:r>
            <a:r>
              <a:rPr lang="en-US" sz="2800" b="1" dirty="0" smtClean="0"/>
              <a:t>Number </a:t>
            </a:r>
            <a:r>
              <a:rPr lang="en-US" sz="2800" dirty="0" smtClean="0"/>
              <a:t>next to each row that identify each row</a:t>
            </a:r>
          </a:p>
          <a:p>
            <a:r>
              <a:rPr lang="en-US" b="1" u="sng" dirty="0" smtClean="0"/>
              <a:t>Cell Reference</a:t>
            </a:r>
            <a:r>
              <a:rPr lang="en-US" b="1" dirty="0" smtClean="0"/>
              <a:t> </a:t>
            </a:r>
            <a:r>
              <a:rPr lang="en-US" dirty="0" smtClean="0"/>
              <a:t>– </a:t>
            </a:r>
            <a:r>
              <a:rPr lang="en-US" sz="2800" dirty="0" smtClean="0"/>
              <a:t>unique combination of column letter and row number intersection point (</a:t>
            </a:r>
            <a:r>
              <a:rPr lang="en-US" sz="2800" b="1" i="1" dirty="0" smtClean="0"/>
              <a:t>cell address or Cell Name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0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Other Parts of Excel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7534"/>
            <a:ext cx="7620000" cy="4952999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u="sng" dirty="0" smtClean="0"/>
              <a:t>Formula Bar</a:t>
            </a:r>
            <a:r>
              <a:rPr lang="en-US" sz="5100" b="1" dirty="0" smtClean="0"/>
              <a:t> </a:t>
            </a:r>
            <a:r>
              <a:rPr lang="en-US" dirty="0" smtClean="0"/>
              <a:t>– Toolbar (usually between the Ribbon and Workbook window) where cell contents are displayed and functions can be inserted in a cell </a:t>
            </a:r>
            <a:r>
              <a:rPr lang="en-US" i="1" dirty="0" smtClean="0"/>
              <a:t>(may be turned off or expanded to view long formulas )</a:t>
            </a:r>
          </a:p>
          <a:p>
            <a:pPr>
              <a:buNone/>
            </a:pPr>
            <a:endParaRPr lang="en-US" dirty="0" smtClean="0"/>
          </a:p>
          <a:p>
            <a:r>
              <a:rPr lang="en-US" sz="5100" b="1" u="sng" dirty="0" smtClean="0"/>
              <a:t>Name Box</a:t>
            </a:r>
            <a:r>
              <a:rPr lang="en-US" sz="5100" b="1" dirty="0" smtClean="0"/>
              <a:t> </a:t>
            </a:r>
            <a:r>
              <a:rPr lang="en-US" dirty="0" smtClean="0"/>
              <a:t>– Displays the cell reference of the </a:t>
            </a:r>
            <a:r>
              <a:rPr lang="en-US" b="1" dirty="0" smtClean="0"/>
              <a:t>active cell </a:t>
            </a:r>
            <a:r>
              <a:rPr lang="en-US" dirty="0" smtClean="0"/>
              <a:t>or (Range Name or object). May also be used as </a:t>
            </a:r>
            <a:r>
              <a:rPr lang="en-US" b="1" dirty="0" smtClean="0"/>
              <a:t>a GOTO  &lt;F5&gt; address.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5800" b="1" u="sng" dirty="0" smtClean="0"/>
              <a:t>View Options</a:t>
            </a:r>
            <a:r>
              <a:rPr lang="en-US" sz="5800" b="1" dirty="0" smtClean="0"/>
              <a:t> </a:t>
            </a:r>
            <a:r>
              <a:rPr lang="en-US" dirty="0" smtClean="0"/>
              <a:t>– Displays the spreadsheet in the Normal, Page Layout, Page Break and ZOOM mode.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3058" y="1906786"/>
            <a:ext cx="59817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811" y="3124200"/>
            <a:ext cx="2087261" cy="1853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39" y="3103418"/>
            <a:ext cx="1676400" cy="193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42" t="96875"/>
          <a:stretch/>
        </p:blipFill>
        <p:spPr bwMode="auto">
          <a:xfrm>
            <a:off x="1588077" y="5867401"/>
            <a:ext cx="6777515" cy="60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0180" y="2067951"/>
            <a:ext cx="307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</a:t>
            </a:r>
            <a:r>
              <a:rPr lang="en-US" sz="2400" baseline="-25000" dirty="0" err="1" smtClean="0"/>
              <a:t>x</a:t>
            </a:r>
            <a:r>
              <a:rPr lang="en-US" dirty="0" smtClean="0"/>
              <a:t> Insert </a:t>
            </a:r>
            <a:r>
              <a:rPr lang="en-US" sz="1600" dirty="0" smtClean="0"/>
              <a:t>Function Dialog Help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>
          <a:xfrm>
            <a:off x="1143000" y="0"/>
            <a:ext cx="7315200" cy="609600"/>
          </a:xfrm>
        </p:spPr>
        <p:txBody>
          <a:bodyPr anchor="t">
            <a:normAutofit/>
          </a:bodyPr>
          <a:lstStyle/>
          <a:p>
            <a:pPr algn="ctr"/>
            <a:r>
              <a:rPr lang="en-US" sz="3200" b="1" dirty="0" smtClean="0"/>
              <a:t>Basic Navigating in a </a:t>
            </a:r>
            <a:r>
              <a:rPr lang="en-US" sz="3200" b="1" dirty="0"/>
              <a:t>Worksheet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8435A-F44D-4123-82CB-B41C5D7C1D2F}" type="slidenum">
              <a:rPr lang="en-US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07510" y="457200"/>
            <a:ext cx="75792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&lt;Right Click&gt;  </a:t>
            </a:r>
            <a:r>
              <a:rPr lang="en-US" sz="2000" dirty="0"/>
              <a:t>Possible Options to do on the </a:t>
            </a:r>
            <a:r>
              <a:rPr lang="en-US" sz="2000" dirty="0" smtClean="0"/>
              <a:t>item (Dialog Box)</a:t>
            </a:r>
            <a:endParaRPr lang="en-US" sz="2000" b="1" dirty="0"/>
          </a:p>
          <a:p>
            <a:r>
              <a:rPr lang="en-US" sz="2000" b="1" dirty="0" smtClean="0">
                <a:latin typeface="Arial Black"/>
              </a:rPr>
              <a:t>↑  ↓  →  ← 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Up, Down, Left, Right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&lt;Shift&gt; {Arrows}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Used to select a “Range” of data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{enter}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Down one Row</a:t>
            </a:r>
            <a:r>
              <a:rPr lang="en-US" sz="2000" dirty="0"/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&lt;Shift&gt; {enter}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Up one Row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&lt;Tab&gt;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Right one Column	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&lt;Shift&gt;&lt;Tab&gt;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Left one Column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{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Home}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	 Column A of the current Row</a:t>
            </a:r>
          </a:p>
          <a:p>
            <a:r>
              <a:rPr lang="en-US" sz="2000" b="1" dirty="0">
                <a:latin typeface="Arial" pitchFamily="34" charset="0"/>
                <a:cs typeface="Arial" pitchFamily="34" charset="0"/>
              </a:rPr>
              <a:t>&lt;Ctrl&gt;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{Home}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Cell A1</a:t>
            </a:r>
          </a:p>
          <a:p>
            <a:r>
              <a:rPr lang="en-US" sz="2000" b="1" dirty="0"/>
              <a:t>&lt;Shift&gt;{Home} </a:t>
            </a:r>
            <a:r>
              <a:rPr lang="en-US" sz="2000" dirty="0"/>
              <a:t>Highlight cells from current cell to Column A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Ctrl&gt; {End}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Last cell of data in spreadsheet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{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PageUp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}, {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PageDown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}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ove up or down 1 screen of data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&lt;Ctrl&gt; {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PageUp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}	 &lt;Ctrl&gt; {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PageDown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}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change SHEETS</a:t>
            </a:r>
          </a:p>
          <a:p>
            <a:r>
              <a:rPr lang="en-US" sz="2000" b="1" dirty="0" smtClean="0"/>
              <a:t>&lt;Ctrl&gt;{~}</a:t>
            </a:r>
            <a:r>
              <a:rPr lang="en-US" sz="2000" dirty="0" smtClean="0"/>
              <a:t> Toggle between </a:t>
            </a:r>
            <a:r>
              <a:rPr lang="en-US" sz="2000" b="1" i="1" dirty="0" smtClean="0"/>
              <a:t>Formula View </a:t>
            </a:r>
            <a:r>
              <a:rPr lang="en-US" sz="2000" dirty="0" smtClean="0"/>
              <a:t>and </a:t>
            </a:r>
            <a:r>
              <a:rPr lang="en-US" sz="2000" b="1" i="1" dirty="0" smtClean="0"/>
              <a:t>Calculated View</a:t>
            </a:r>
          </a:p>
          <a:p>
            <a:r>
              <a:rPr lang="en-US" sz="2000" b="1" dirty="0" smtClean="0"/>
              <a:t>&lt;F2&gt; </a:t>
            </a:r>
            <a:r>
              <a:rPr lang="en-US" sz="2000" dirty="0" smtClean="0"/>
              <a:t>Edit</a:t>
            </a:r>
          </a:p>
          <a:p>
            <a:r>
              <a:rPr lang="en-US" sz="2000" b="1" dirty="0" smtClean="0"/>
              <a:t>&lt;F3&gt; </a:t>
            </a:r>
            <a:r>
              <a:rPr lang="en-US" sz="2000" dirty="0" smtClean="0"/>
              <a:t>Name Manger</a:t>
            </a:r>
          </a:p>
          <a:p>
            <a:r>
              <a:rPr lang="en-US" sz="2000" b="1" dirty="0" smtClean="0"/>
              <a:t>&lt;F4&gt; </a:t>
            </a:r>
            <a:r>
              <a:rPr lang="en-US" sz="2000" dirty="0" smtClean="0"/>
              <a:t>Absolute Cell Reference	</a:t>
            </a:r>
          </a:p>
          <a:p>
            <a:r>
              <a:rPr lang="en-US" sz="2000" b="1" dirty="0" smtClean="0"/>
              <a:t>&lt;F5&gt; </a:t>
            </a:r>
            <a:r>
              <a:rPr lang="en-US" sz="2000" dirty="0" smtClean="0"/>
              <a:t>Go to Dialog Box</a:t>
            </a:r>
          </a:p>
          <a:p>
            <a:r>
              <a:rPr lang="en-US" sz="2000" b="1" dirty="0" smtClean="0"/>
              <a:t>&lt;F8&gt; </a:t>
            </a:r>
            <a:r>
              <a:rPr lang="en-US" sz="2000" dirty="0" smtClean="0"/>
              <a:t>allows you to select the Lower Right corner of a range</a:t>
            </a:r>
          </a:p>
          <a:p>
            <a:r>
              <a:rPr lang="en-US" sz="2000" b="1" dirty="0" smtClean="0"/>
              <a:t>&lt;F1&gt; </a:t>
            </a:r>
            <a:r>
              <a:rPr lang="en-US" sz="2000" dirty="0" smtClean="0"/>
              <a:t>Help	</a:t>
            </a:r>
          </a:p>
          <a:p>
            <a:r>
              <a:rPr lang="en-US" sz="2000" b="1" dirty="0" smtClean="0"/>
              <a:t>&lt;F10&gt; </a:t>
            </a:r>
            <a:r>
              <a:rPr lang="en-US" sz="2000" dirty="0" smtClean="0"/>
              <a:t>Turn on/off &lt;ALT&gt; Ribbon Short-cut Key Tips (</a:t>
            </a:r>
            <a:r>
              <a:rPr lang="en-US" sz="2000" dirty="0" err="1" smtClean="0"/>
              <a:t>HotKeys</a:t>
            </a:r>
            <a:r>
              <a:rPr lang="en-US" sz="2000" dirty="0" smtClean="0"/>
              <a:t>)</a:t>
            </a:r>
          </a:p>
          <a:p>
            <a:r>
              <a:rPr lang="en-US" sz="2000" b="1" dirty="0" smtClean="0"/>
              <a:t>&lt;F11&gt; </a:t>
            </a:r>
            <a:r>
              <a:rPr lang="en-US" sz="2000" dirty="0" smtClean="0"/>
              <a:t>Chart</a:t>
            </a:r>
          </a:p>
          <a:p>
            <a:r>
              <a:rPr lang="en-US" sz="2000" b="1" dirty="0" smtClean="0"/>
              <a:t>&lt;Ctrl&gt; A </a:t>
            </a:r>
            <a:r>
              <a:rPr lang="en-US" sz="2000" dirty="0" smtClean="0"/>
              <a:t>Select a Range 	</a:t>
            </a:r>
            <a:r>
              <a:rPr lang="en-US" sz="2000" b="1" dirty="0" smtClean="0"/>
              <a:t>&lt;Ctrl&gt; Z</a:t>
            </a:r>
            <a:r>
              <a:rPr lang="en-US" sz="2000" dirty="0" smtClean="0"/>
              <a:t>  Undo</a:t>
            </a:r>
          </a:p>
        </p:txBody>
      </p:sp>
    </p:spTree>
    <p:extLst>
      <p:ext uri="{BB962C8B-B14F-4D97-AF65-F5344CB8AC3E}">
        <p14:creationId xmlns:p14="http://schemas.microsoft.com/office/powerpoint/2010/main" val="68673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Links to more shortcut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828800"/>
          </a:xfrm>
        </p:spPr>
        <p:txBody>
          <a:bodyPr/>
          <a:lstStyle/>
          <a:p>
            <a:pPr>
              <a:buNone/>
            </a:pPr>
            <a:r>
              <a:rPr lang="en-US" sz="3200" dirty="0" smtClean="0">
                <a:hlinkClick r:id="rId2"/>
              </a:rPr>
              <a:t>http://office.microsoft.com/en-us/excel-help/excel-shortcut-and-function-keys-HP010073848.aspx</a:t>
            </a:r>
            <a:endParaRPr lang="en-US" sz="32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3505200"/>
            <a:ext cx="601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hlinkClick r:id="rId3"/>
              </a:rPr>
              <a:t>http://www.ddmcomputing.com/excel/keys/excel_fkeys.htm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653" y="5486400"/>
            <a:ext cx="6949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hlinkClick r:id="rId4"/>
              </a:rPr>
              <a:t>http://www.ddmcomputing.com/excel</a:t>
            </a:r>
            <a:r>
              <a:rPr lang="en-US" sz="3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164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Tips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2581276"/>
            <a:ext cx="8382000" cy="39624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Tips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shortcuts to [Tab] and other options on the Ribbon. 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Press the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cs typeface="+mn-cs"/>
              </a:rPr>
              <a:t>&lt;</a:t>
            </a:r>
            <a:r>
              <a:rPr lang="en-US" sz="2800" b="1" dirty="0" smtClean="0">
                <a:latin typeface="+mn-lt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cs typeface="+mn-cs"/>
              </a:rPr>
              <a:t>lt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cs typeface="+mn-cs"/>
              </a:rPr>
              <a:t>&gt;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to show the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Key Tips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then press the corresponding letter (or number) on the keyboard to activate the option. </a:t>
            </a:r>
          </a:p>
          <a:p>
            <a:pPr marL="420624" indent="-384048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n-US" sz="2800" dirty="0" err="1" smtClean="0"/>
              <a:t>KeyTips</a:t>
            </a:r>
            <a:r>
              <a:rPr lang="en-US" sz="2800" dirty="0" smtClean="0"/>
              <a:t> go off when you finish the command.</a:t>
            </a:r>
          </a:p>
          <a:p>
            <a:pPr marL="420624" lvl="0" indent="-384048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en-US" sz="2800" dirty="0"/>
              <a:t>Pressing </a:t>
            </a:r>
            <a:r>
              <a:rPr lang="en-US" sz="2800" b="1" dirty="0"/>
              <a:t>&lt;F10&gt; </a:t>
            </a:r>
            <a:r>
              <a:rPr lang="en-US" sz="2800" dirty="0" smtClean="0"/>
              <a:t>also turns </a:t>
            </a:r>
            <a:r>
              <a:rPr lang="en-US" sz="2800" dirty="0"/>
              <a:t>on </a:t>
            </a:r>
            <a:r>
              <a:rPr lang="en-US" sz="2800" dirty="0" err="1" smtClean="0"/>
              <a:t>KeyTips</a:t>
            </a:r>
            <a:endParaRPr lang="en-US" sz="2800" dirty="0" smtClean="0"/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11" b="82328"/>
          <a:stretch/>
        </p:blipFill>
        <p:spPr bwMode="auto">
          <a:xfrm>
            <a:off x="959320" y="990600"/>
            <a:ext cx="7415337" cy="159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8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B6A50-28FF-4C03-A73F-7372A1289FE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5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458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&lt;Ctrl&gt; Commands  and &lt;Right Click&gt;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sz="3100" dirty="0" smtClean="0"/>
              <a:t>You don’t always have to use the Ribbon!)</a:t>
            </a:r>
            <a:endParaRPr lang="en-US" sz="3100" dirty="0"/>
          </a:p>
        </p:txBody>
      </p:sp>
      <p:sp>
        <p:nvSpPr>
          <p:cNvPr id="5" name="Rectangle 4"/>
          <p:cNvSpPr/>
          <p:nvPr/>
        </p:nvSpPr>
        <p:spPr>
          <a:xfrm>
            <a:off x="4343400" y="1295400"/>
            <a:ext cx="37338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What about the </a:t>
            </a:r>
            <a:r>
              <a:rPr lang="en-US" sz="2800" b="1" i="1" dirty="0" smtClean="0"/>
              <a:t>old </a:t>
            </a:r>
            <a:r>
              <a:rPr lang="en-US" sz="2800" b="1" dirty="0" smtClean="0"/>
              <a:t>keyboard shortcuts?</a:t>
            </a:r>
            <a:r>
              <a:rPr lang="en-US" sz="2800" dirty="0" smtClean="0"/>
              <a:t>  </a:t>
            </a:r>
          </a:p>
          <a:p>
            <a:endParaRPr lang="en-US" dirty="0" smtClean="0"/>
          </a:p>
          <a:p>
            <a:r>
              <a:rPr lang="en-US" dirty="0" smtClean="0"/>
              <a:t>Shortcuts that begin with &lt;CTRL&gt; are still intact, and you can use them like you always have.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Ctrl  C 	Copy</a:t>
            </a:r>
          </a:p>
          <a:p>
            <a:r>
              <a:rPr lang="en-US" dirty="0" smtClean="0"/>
              <a:t>	Ctrl  V	 Paste</a:t>
            </a:r>
          </a:p>
          <a:p>
            <a:r>
              <a:rPr lang="en-US" dirty="0" smtClean="0"/>
              <a:t>	Ctrl  B 	Bold</a:t>
            </a:r>
          </a:p>
          <a:p>
            <a:r>
              <a:rPr lang="en-US" dirty="0" smtClean="0"/>
              <a:t>	Ctrl  U 	Underline</a:t>
            </a:r>
          </a:p>
          <a:p>
            <a:r>
              <a:rPr lang="en-US" dirty="0"/>
              <a:t>	</a:t>
            </a:r>
            <a:r>
              <a:rPr lang="en-US" dirty="0" smtClean="0"/>
              <a:t>Ctrl  I   	Italic</a:t>
            </a:r>
          </a:p>
          <a:p>
            <a:r>
              <a:rPr lang="en-US" dirty="0" smtClean="0"/>
              <a:t>	Ctrl  X	 Cut</a:t>
            </a:r>
          </a:p>
          <a:p>
            <a:r>
              <a:rPr lang="en-US" dirty="0" smtClean="0"/>
              <a:t>	Ctrl  Z 	Undo</a:t>
            </a:r>
          </a:p>
          <a:p>
            <a:r>
              <a:rPr lang="en-US" dirty="0" smtClean="0"/>
              <a:t>	others…..	 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3429000" cy="525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7483" y="1142999"/>
            <a:ext cx="3395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&lt;Right Click&gt; Options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Planning a Workbook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304800" y="1676400"/>
            <a:ext cx="8305800" cy="5562600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What problem do you want to solve?</a:t>
            </a:r>
          </a:p>
          <a:p>
            <a:pPr lvl="2"/>
            <a:r>
              <a:rPr lang="en-US" dirty="0" smtClean="0"/>
              <a:t>Define the workbook’s purpose</a:t>
            </a:r>
          </a:p>
          <a:p>
            <a:pPr lvl="1"/>
            <a:r>
              <a:rPr lang="en-US" dirty="0"/>
              <a:t>What data is needed?</a:t>
            </a:r>
          </a:p>
          <a:p>
            <a:pPr lvl="2"/>
            <a:r>
              <a:rPr lang="en-US" dirty="0" smtClean="0"/>
              <a:t>Define the types of data to collect and source</a:t>
            </a:r>
          </a:p>
          <a:p>
            <a:pPr lvl="2"/>
            <a:r>
              <a:rPr lang="en-US" sz="3000" dirty="0" smtClean="0"/>
              <a:t>What calculations are required?</a:t>
            </a:r>
          </a:p>
          <a:p>
            <a:pPr lvl="2"/>
            <a:r>
              <a:rPr lang="en-US" dirty="0" smtClean="0"/>
              <a:t>Define what formulas or functions to use</a:t>
            </a:r>
          </a:p>
          <a:p>
            <a:pPr lvl="1"/>
            <a:r>
              <a:rPr lang="en-US" dirty="0" smtClean="0"/>
              <a:t>What form will the solution take?</a:t>
            </a:r>
          </a:p>
          <a:p>
            <a:pPr lvl="2"/>
            <a:r>
              <a:rPr lang="en-US" dirty="0" smtClean="0"/>
              <a:t>Define appearance of the workbook content. Formatting </a:t>
            </a:r>
          </a:p>
          <a:p>
            <a:pPr lvl="1"/>
            <a:r>
              <a:rPr lang="en-US" dirty="0" smtClean="0"/>
              <a:t>Who is the User? </a:t>
            </a:r>
          </a:p>
          <a:p>
            <a:pPr lvl="2"/>
            <a:r>
              <a:rPr lang="en-US" dirty="0" smtClean="0"/>
              <a:t>Define Edits, Controls, Data Validation, Color Codes</a:t>
            </a:r>
          </a:p>
          <a:p>
            <a:pPr lvl="2"/>
            <a:r>
              <a:rPr lang="en-US" dirty="0" smtClean="0"/>
              <a:t>Passwords and Security?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7C974-C975-4F11-9CA6-879FEFAD26C3}" type="slidenum">
              <a:rPr lang="en-US"/>
              <a:pPr/>
              <a:t>31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" y="914400"/>
            <a:ext cx="8229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Before you begin to enter data into a workbook, you should develop a plan!</a:t>
            </a:r>
          </a:p>
          <a:p>
            <a:pPr algn="ctr"/>
            <a:r>
              <a:rPr lang="en-US" sz="3200" b="1" dirty="0"/>
              <a:t>Failing to plan is a plan to fail!</a:t>
            </a:r>
          </a:p>
        </p:txBody>
      </p:sp>
    </p:spTree>
    <p:extLst>
      <p:ext uri="{BB962C8B-B14F-4D97-AF65-F5344CB8AC3E}">
        <p14:creationId xmlns:p14="http://schemas.microsoft.com/office/powerpoint/2010/main" val="15156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c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276225"/>
            <a:ext cx="2381250" cy="23812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81200" y="4173255"/>
            <a:ext cx="7010400" cy="2209800"/>
          </a:xfrm>
          <a:prstGeom prst="rect">
            <a:avLst/>
          </a:prstGeom>
        </p:spPr>
        <p:txBody>
          <a:bodyPr vert="horz" lIns="45720" rIns="45720" anchor="t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EXCEL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 WORKBOOK Terminology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&amp; NAVIGATION</a:t>
            </a:r>
            <a:endParaRPr kumimoji="0" lang="en-US" sz="4600" b="1" i="0" u="none" strike="noStrike" kern="1200" cap="all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http://www.bridgeschristianchurch.org/images/library/compus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819400"/>
            <a:ext cx="2438399" cy="1854119"/>
          </a:xfrm>
          <a:prstGeom prst="rect">
            <a:avLst/>
          </a:prstGeom>
          <a:noFill/>
        </p:spPr>
      </p:pic>
      <p:pic>
        <p:nvPicPr>
          <p:cNvPr id="167938" name="Picture 2" descr="http://icons.iconarchive.com/icons/tpdkdesign.net/refresh-cl/256/Hardware-My-Phone-Menu-ic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5715000"/>
            <a:ext cx="1143000" cy="1143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C0FA8-56BB-4BDE-A65A-40B3BE11593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362200" y="3759119"/>
            <a:ext cx="5181601" cy="1500187"/>
          </a:xfrm>
        </p:spPr>
        <p:txBody>
          <a:bodyPr>
            <a:normAutofit fontScale="92500"/>
          </a:bodyPr>
          <a:lstStyle/>
          <a:p>
            <a:r>
              <a:rPr lang="en-US" sz="7200" dirty="0" smtClean="0"/>
              <a:t>Entering Data </a:t>
            </a:r>
            <a:endParaRPr lang="en-US" sz="7200" dirty="0"/>
          </a:p>
        </p:txBody>
      </p:sp>
      <p:pic>
        <p:nvPicPr>
          <p:cNvPr id="6" name="Picture 5" descr="exc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276225"/>
            <a:ext cx="2381250" cy="2381250"/>
          </a:xfrm>
          <a:prstGeom prst="rect">
            <a:avLst/>
          </a:prstGeom>
        </p:spPr>
      </p:pic>
      <p:pic>
        <p:nvPicPr>
          <p:cNvPr id="7" name="Picture 6" descr="http://www.bridgeschristianchurch.org/images/library/compus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905000"/>
            <a:ext cx="2438399" cy="1854119"/>
          </a:xfrm>
          <a:prstGeom prst="rect">
            <a:avLst/>
          </a:prstGeom>
          <a:noFill/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638800" y="0"/>
            <a:ext cx="3505200" cy="1752600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Nolan Tomboulian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/>
              </a:rPr>
              <a:t>Tomboulian@yahoo.com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Tomboulian.wikispaces.com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3791-ED6C-41A9-9553-5EAD255C390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Entering </a:t>
            </a:r>
            <a:r>
              <a:rPr lang="en-US" b="1" dirty="0" smtClean="0"/>
              <a:t>Data</a:t>
            </a:r>
            <a:r>
              <a:rPr lang="en-US" dirty="0" smtClean="0"/>
              <a:t> in Cells</a:t>
            </a:r>
            <a:endParaRPr lang="en-US" dirty="0"/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152400" y="1905000"/>
            <a:ext cx="8991600" cy="4572000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4000" b="1" dirty="0" smtClean="0"/>
              <a:t>Text</a:t>
            </a:r>
            <a:r>
              <a:rPr lang="en-US" sz="3500" dirty="0" smtClean="0">
                <a:solidFill>
                  <a:srgbClr val="00B0F0"/>
                </a:solidFill>
              </a:rPr>
              <a:t> </a:t>
            </a:r>
            <a:r>
              <a:rPr lang="en-US" sz="3000" dirty="0" smtClean="0"/>
              <a:t>: combination of letters, numbers, and symbols (Left Align) </a:t>
            </a:r>
            <a:r>
              <a:rPr lang="en-US" sz="2000" dirty="0" smtClean="0"/>
              <a:t>(sometimes called Labels)</a:t>
            </a:r>
          </a:p>
          <a:p>
            <a:pPr lvl="1"/>
            <a:r>
              <a:rPr lang="en-US" sz="4000" b="1" dirty="0" smtClean="0"/>
              <a:t>Numbers</a:t>
            </a:r>
            <a:r>
              <a:rPr lang="en-US" sz="3200" dirty="0" smtClean="0"/>
              <a:t> :</a:t>
            </a:r>
            <a:r>
              <a:rPr lang="en-US" sz="3000" dirty="0" smtClean="0"/>
              <a:t> general, integer, decimals, currency, accounting, fractions, percent, others (Right Align)</a:t>
            </a:r>
          </a:p>
          <a:p>
            <a:pPr lvl="1"/>
            <a:r>
              <a:rPr lang="en-US" sz="4000" b="1" dirty="0"/>
              <a:t>Date/Time :</a:t>
            </a:r>
            <a:r>
              <a:rPr lang="en-US" sz="3000" dirty="0" smtClean="0"/>
              <a:t> dates, parts of dates, times, parts of times </a:t>
            </a:r>
            <a:r>
              <a:rPr lang="en-US" sz="2000" dirty="0" smtClean="0"/>
              <a:t>(multiple standard and Custom Formats)</a:t>
            </a:r>
          </a:p>
          <a:p>
            <a:pPr lvl="1">
              <a:spcBef>
                <a:spcPts val="0"/>
              </a:spcBef>
            </a:pPr>
            <a:r>
              <a:rPr lang="en-US" sz="4000" b="1" dirty="0"/>
              <a:t>Formulas or Functions:  </a:t>
            </a:r>
            <a:endParaRPr lang="en-US" sz="4000" b="1" dirty="0" smtClean="0"/>
          </a:p>
          <a:p>
            <a:pPr lvl="2">
              <a:spcBef>
                <a:spcPts val="0"/>
              </a:spcBef>
            </a:pPr>
            <a:r>
              <a:rPr lang="en-US" sz="3600" b="1" dirty="0" smtClean="0"/>
              <a:t>All start with =</a:t>
            </a:r>
          </a:p>
          <a:p>
            <a:pPr lvl="2">
              <a:spcBef>
                <a:spcPts val="0"/>
              </a:spcBef>
            </a:pPr>
            <a:r>
              <a:rPr lang="en-US" sz="2600" dirty="0" smtClean="0"/>
              <a:t>Math order of operations: ( ), </a:t>
            </a:r>
            <a:r>
              <a:rPr lang="en-US" sz="2600" dirty="0"/>
              <a:t>^, *, </a:t>
            </a:r>
            <a:r>
              <a:rPr lang="en-US" sz="2600" dirty="0" smtClean="0"/>
              <a:t>/,+, -, Sum, Average, Count, Min, Max, and </a:t>
            </a:r>
            <a:r>
              <a:rPr lang="en-US" sz="2600" b="1" dirty="0" smtClean="0"/>
              <a:t>many</a:t>
            </a:r>
            <a:r>
              <a:rPr lang="en-US" sz="2600" dirty="0" smtClean="0"/>
              <a:t> others (under the [FORMULAS] Tabor with the </a:t>
            </a:r>
            <a:r>
              <a:rPr lang="en-US" sz="3100" i="1" dirty="0" err="1" smtClean="0"/>
              <a:t>f</a:t>
            </a:r>
            <a:r>
              <a:rPr lang="en-US" sz="2600" baseline="-25000" dirty="0" err="1" smtClean="0"/>
              <a:t>x</a:t>
            </a:r>
            <a:r>
              <a:rPr lang="en-US" sz="2600" dirty="0" err="1" smtClean="0">
                <a:solidFill>
                  <a:srgbClr val="FFFFFF"/>
                </a:solidFill>
              </a:rPr>
              <a:t>Caculatioo</a:t>
            </a:r>
            <a:r>
              <a:rPr lang="en-US" sz="2600" dirty="0" smtClean="0">
                <a:solidFill>
                  <a:srgbClr val="FFFFFF"/>
                </a:solidFill>
              </a:rPr>
              <a:t> perform. Always start with </a:t>
            </a:r>
            <a:r>
              <a:rPr lang="en-US" dirty="0" smtClean="0">
                <a:solidFill>
                  <a:srgbClr val="FFFFFF"/>
                </a:solidFill>
              </a:rPr>
              <a:t>an </a:t>
            </a:r>
            <a:r>
              <a:rPr lang="en-US" dirty="0" smtClean="0">
                <a:solidFill>
                  <a:srgbClr val="FFFF00"/>
                </a:solidFill>
              </a:rPr>
              <a:t>=</a:t>
            </a:r>
            <a:r>
              <a:rPr lang="en-US" dirty="0" smtClean="0">
                <a:solidFill>
                  <a:srgbClr val="FFFFFF"/>
                </a:solidFill>
              </a:rPr>
              <a:t> Equal sign</a:t>
            </a:r>
            <a:r>
              <a:rPr lang="en-US" sz="2600" dirty="0" smtClean="0">
                <a:solidFill>
                  <a:srgbClr val="FFFFFF"/>
                </a:solidFill>
              </a:rPr>
              <a:t>.</a:t>
            </a:r>
            <a:endParaRPr lang="en-US" sz="2600" dirty="0">
              <a:solidFill>
                <a:srgbClr val="00B0F0"/>
              </a:solidFill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3A483-34D7-4B3D-A701-E6A0C7A33D2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1118994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Excel data </a:t>
            </a:r>
            <a:r>
              <a:rPr lang="en-US" sz="2800" b="1" i="1" u="sng" dirty="0"/>
              <a:t>usually</a:t>
            </a:r>
            <a:r>
              <a:rPr lang="en-US" sz="2800" b="1" dirty="0"/>
              <a:t> takes one of four basic </a:t>
            </a:r>
            <a:r>
              <a:rPr lang="en-US" sz="2800" b="1" dirty="0" smtClean="0"/>
              <a:t>TYPES: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46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</a:t>
            </a:r>
            <a:r>
              <a:rPr lang="en-US" b="1" dirty="0" smtClean="0"/>
              <a:t>Numbers</a:t>
            </a:r>
            <a:r>
              <a:rPr lang="en-US" dirty="0" smtClean="0"/>
              <a:t> in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Just like text. Put your cursor in a desired cell and begin typing.</a:t>
            </a:r>
          </a:p>
          <a:p>
            <a:r>
              <a:rPr lang="en-US" dirty="0" smtClean="0"/>
              <a:t>Cells containing numeric data should not include any other data, except for related symbols (currency, percentage, negative)</a:t>
            </a:r>
          </a:p>
          <a:p>
            <a:pPr lvl="1"/>
            <a:r>
              <a:rPr lang="en-US" dirty="0" smtClean="0"/>
              <a:t>Sometimes it is better to </a:t>
            </a:r>
            <a:r>
              <a:rPr lang="en-US" b="1" dirty="0" smtClean="0"/>
              <a:t>Format</a:t>
            </a:r>
            <a:r>
              <a:rPr lang="en-US" dirty="0" smtClean="0"/>
              <a:t> the cell rather than enter the symbols for </a:t>
            </a:r>
            <a:r>
              <a:rPr lang="en-US" b="1" dirty="0" smtClean="0"/>
              <a:t>$ </a:t>
            </a:r>
            <a:r>
              <a:rPr lang="en-US" dirty="0" smtClean="0"/>
              <a:t>or </a:t>
            </a:r>
            <a:r>
              <a:rPr lang="en-US" b="1" dirty="0" smtClean="0"/>
              <a:t>%</a:t>
            </a:r>
          </a:p>
          <a:p>
            <a:r>
              <a:rPr lang="en-US" dirty="0" smtClean="0"/>
              <a:t>Depending on the </a:t>
            </a:r>
            <a:r>
              <a:rPr lang="en-US" b="1" i="1" dirty="0" smtClean="0"/>
              <a:t>cell format</a:t>
            </a:r>
            <a:r>
              <a:rPr lang="en-US" dirty="0" smtClean="0"/>
              <a:t>, the number may seem to </a:t>
            </a:r>
            <a:r>
              <a:rPr lang="en-US" b="1" dirty="0" smtClean="0"/>
              <a:t>display</a:t>
            </a:r>
            <a:r>
              <a:rPr lang="en-US" dirty="0" smtClean="0"/>
              <a:t> incorrectly or in an undesired way!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4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</a:t>
            </a:r>
            <a:r>
              <a:rPr lang="en-US" b="1" dirty="0" smtClean="0"/>
              <a:t>Dates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Dates can be entered in any standard format</a:t>
            </a:r>
          </a:p>
          <a:p>
            <a:pPr lvl="1"/>
            <a:r>
              <a:rPr lang="en-US" dirty="0" smtClean="0"/>
              <a:t>mm/</a:t>
            </a:r>
            <a:r>
              <a:rPr lang="en-US" dirty="0" err="1" smtClean="0"/>
              <a:t>dd</a:t>
            </a:r>
            <a:r>
              <a:rPr lang="en-US" dirty="0" smtClean="0"/>
              <a:t>/</a:t>
            </a:r>
            <a:r>
              <a:rPr lang="en-US" dirty="0" err="1" smtClean="0"/>
              <a:t>yyyy</a:t>
            </a:r>
            <a:r>
              <a:rPr lang="en-US" dirty="0" smtClean="0"/>
              <a:t>, MON-DD-YYYY</a:t>
            </a:r>
          </a:p>
          <a:p>
            <a:r>
              <a:rPr lang="en-US" dirty="0" smtClean="0"/>
              <a:t>Excel calculates dates mathematically. This  allows for date and time calculations to be made quickly (</a:t>
            </a:r>
            <a:r>
              <a:rPr lang="en-US" b="1" i="1" dirty="0" smtClean="0"/>
              <a:t>January 1</a:t>
            </a:r>
            <a:r>
              <a:rPr lang="en-US" b="1" i="1" baseline="30000" dirty="0" smtClean="0"/>
              <a:t>st</a:t>
            </a:r>
            <a:r>
              <a:rPr lang="en-US" b="1" i="1" dirty="0" smtClean="0"/>
              <a:t> 1900 is DAY 1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Excel uses default date formats when it detects a date, but other formats can be applied.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 smtClean="0"/>
              <a:t>Working with Cells and Ranges</a:t>
            </a:r>
            <a:endParaRPr lang="en-US" sz="6600" dirty="0"/>
          </a:p>
        </p:txBody>
      </p:sp>
      <p:pic>
        <p:nvPicPr>
          <p:cNvPr id="6" name="Picture 5" descr="exc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276225"/>
            <a:ext cx="2381250" cy="2381250"/>
          </a:xfrm>
          <a:prstGeom prst="rect">
            <a:avLst/>
          </a:prstGeom>
        </p:spPr>
      </p:pic>
      <p:pic>
        <p:nvPicPr>
          <p:cNvPr id="7" name="Picture 6" descr="http://www.bridgeschristianchurch.org/images/library/compus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905000"/>
            <a:ext cx="2438399" cy="1854119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3791-ED6C-41A9-9553-5EAD255C390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1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Working with Cells and Cell Ranges</a:t>
            </a: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105400"/>
          </a:xfrm>
        </p:spPr>
        <p:txBody>
          <a:bodyPr>
            <a:noAutofit/>
          </a:bodyPr>
          <a:lstStyle/>
          <a:p>
            <a:r>
              <a:rPr lang="en-US" sz="2200" dirty="0"/>
              <a:t>A group of cells is called a </a:t>
            </a:r>
            <a:r>
              <a:rPr lang="en-US" sz="2200" b="1" dirty="0"/>
              <a:t>cell range </a:t>
            </a:r>
            <a:r>
              <a:rPr lang="en-US" sz="2200" dirty="0"/>
              <a:t>or </a:t>
            </a:r>
            <a:r>
              <a:rPr lang="en-US" sz="2200" b="1" dirty="0" smtClean="0"/>
              <a:t>range</a:t>
            </a:r>
            <a:endParaRPr lang="en-US" sz="2200" dirty="0"/>
          </a:p>
          <a:p>
            <a:r>
              <a:rPr lang="en-US" sz="2200" dirty="0"/>
              <a:t>An </a:t>
            </a:r>
            <a:r>
              <a:rPr lang="en-US" sz="2200" b="1" dirty="0"/>
              <a:t>adjacent range </a:t>
            </a:r>
            <a:r>
              <a:rPr lang="en-US" sz="2200" dirty="0"/>
              <a:t>is a single rectangular block of cells</a:t>
            </a:r>
          </a:p>
          <a:p>
            <a:r>
              <a:rPr lang="en-US" sz="2200" dirty="0"/>
              <a:t>A </a:t>
            </a:r>
            <a:r>
              <a:rPr lang="en-US" sz="2200" b="1" dirty="0"/>
              <a:t>nonadjacent range </a:t>
            </a:r>
            <a:r>
              <a:rPr lang="en-US" sz="2200" dirty="0"/>
              <a:t>consists of two or more distinct </a:t>
            </a:r>
            <a:r>
              <a:rPr lang="en-US" sz="2200" dirty="0" smtClean="0"/>
              <a:t>cell or range references</a:t>
            </a:r>
            <a:endParaRPr lang="en-US" sz="2200" dirty="0"/>
          </a:p>
          <a:p>
            <a:r>
              <a:rPr lang="en-US" sz="2200" dirty="0"/>
              <a:t>A </a:t>
            </a:r>
            <a:r>
              <a:rPr lang="en-US" sz="2200" b="1" dirty="0"/>
              <a:t>range reference </a:t>
            </a:r>
            <a:r>
              <a:rPr lang="en-US" sz="2200" dirty="0"/>
              <a:t>indicates the location and size of a cell </a:t>
            </a:r>
            <a:r>
              <a:rPr lang="en-US" sz="2200" dirty="0" smtClean="0"/>
              <a:t>range</a:t>
            </a:r>
          </a:p>
          <a:p>
            <a:r>
              <a:rPr lang="en-US" sz="2200" dirty="0" smtClean="0"/>
              <a:t>The </a:t>
            </a:r>
            <a:r>
              <a:rPr lang="en-US" sz="2200" b="1" dirty="0" smtClean="0"/>
              <a:t>colon (:) </a:t>
            </a:r>
            <a:r>
              <a:rPr lang="en-US" sz="2200" dirty="0" smtClean="0"/>
              <a:t>between two cells identifies a RANGE</a:t>
            </a:r>
          </a:p>
          <a:p>
            <a:r>
              <a:rPr lang="en-US" sz="2200" b="1" dirty="0"/>
              <a:t>Range references </a:t>
            </a:r>
            <a:r>
              <a:rPr lang="en-US" sz="2200" dirty="0"/>
              <a:t>indicate the top-left and bottom-right corners of the cell </a:t>
            </a:r>
            <a:r>
              <a:rPr lang="en-US" sz="2200" dirty="0" smtClean="0"/>
              <a:t>range</a:t>
            </a:r>
          </a:p>
          <a:p>
            <a:pPr lvl="1"/>
            <a:r>
              <a:rPr lang="en-US" sz="2200" dirty="0"/>
              <a:t>Adjacent:  A1:G5 		 A15:A30 		 C15:G15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en-US" sz="2200" dirty="0" smtClean="0"/>
              <a:t>The </a:t>
            </a:r>
            <a:r>
              <a:rPr lang="en-US" sz="2200" b="1" dirty="0" smtClean="0"/>
              <a:t>Semicolon (;) </a:t>
            </a:r>
            <a:r>
              <a:rPr lang="en-US" sz="2200" dirty="0" smtClean="0"/>
              <a:t>links multiple ranges in </a:t>
            </a:r>
            <a:r>
              <a:rPr lang="en-US" sz="2200" dirty="0" err="1" smtClean="0"/>
              <a:t>NonAdjacent</a:t>
            </a:r>
            <a:r>
              <a:rPr lang="en-US" sz="2200" dirty="0" smtClean="0"/>
              <a:t> Ranges</a:t>
            </a:r>
          </a:p>
          <a:p>
            <a:pPr lvl="1"/>
            <a:r>
              <a:rPr lang="en-US" sz="2200" dirty="0" smtClean="0"/>
              <a:t>Nonadjacent:  A1:A5;F1:G5</a:t>
            </a:r>
          </a:p>
          <a:p>
            <a:r>
              <a:rPr lang="en-US" sz="2200" b="1" dirty="0" smtClean="0"/>
              <a:t>&lt;Ctrl&gt;&lt;A&gt; </a:t>
            </a:r>
            <a:r>
              <a:rPr lang="en-US" sz="2200" dirty="0" smtClean="0"/>
              <a:t>may be used to select a contiguous Range of cells</a:t>
            </a:r>
            <a:endParaRPr lang="en-US" sz="220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B631C-BB81-4196-9B91-F940329A7DDA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Selecting Adjacent Cell Ranges</a:t>
            </a:r>
            <a:endParaRPr lang="en-US" dirty="0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288099" y="1066800"/>
            <a:ext cx="8839200" cy="5181600"/>
          </a:xfrm>
        </p:spPr>
        <p:txBody>
          <a:bodyPr>
            <a:noAutofit/>
          </a:bodyPr>
          <a:lstStyle/>
          <a:p>
            <a:pPr lvl="1">
              <a:spcBef>
                <a:spcPts val="0"/>
              </a:spcBef>
            </a:pPr>
            <a:r>
              <a:rPr lang="en-US" sz="2400" dirty="0" smtClean="0"/>
              <a:t>Left Click the cell in the upper-left corner of the adjacent range to be selected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Drag the mouse to the lower-right corner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Release the mouse button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/>
              <a:t>Or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Left Click the cell in the upper-left corner of the adjacent range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Press and hold the </a:t>
            </a:r>
            <a:r>
              <a:rPr lang="en-US" sz="2400" b="1" dirty="0" smtClean="0"/>
              <a:t>Shift</a:t>
            </a:r>
            <a:r>
              <a:rPr lang="en-US" sz="2400" dirty="0" smtClean="0"/>
              <a:t> key and click the cell in the lower-right corner of the adjacent range, and then release the Shift key</a:t>
            </a: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Or</a:t>
            </a:r>
          </a:p>
          <a:p>
            <a:pPr lvl="1">
              <a:spcBef>
                <a:spcPts val="0"/>
              </a:spcBef>
            </a:pPr>
            <a:r>
              <a:rPr lang="en-US" sz="2400" dirty="0" smtClean="0"/>
              <a:t>Left Click on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Cell, press and hold the &lt;Shift&gt; key and use the arrows (</a:t>
            </a:r>
            <a:r>
              <a:rPr lang="en-US" sz="2400" dirty="0" smtClean="0">
                <a:latin typeface="Arial Black"/>
              </a:rPr>
              <a:t>↑  ←   →   ↓</a:t>
            </a:r>
            <a:r>
              <a:rPr lang="en-US" sz="2400" dirty="0" smtClean="0">
                <a:latin typeface="Calibri" panose="020F0502020204030204" pitchFamily="34" charset="0"/>
              </a:rPr>
              <a:t>)</a:t>
            </a:r>
            <a:r>
              <a:rPr lang="en-US" sz="2400" dirty="0" smtClean="0">
                <a:latin typeface="Arial Black"/>
              </a:rPr>
              <a:t> </a:t>
            </a:r>
            <a:r>
              <a:rPr lang="en-US" sz="2400" dirty="0" smtClean="0"/>
              <a:t>to select a range</a:t>
            </a: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Or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Select a cell within the </a:t>
            </a:r>
            <a:r>
              <a:rPr lang="en-US" sz="2400" dirty="0" smtClean="0"/>
              <a:t>desired contiguous range </a:t>
            </a:r>
            <a:r>
              <a:rPr lang="en-US" sz="2400" dirty="0"/>
              <a:t>and press &lt;Ctrl&gt;&lt;A&gt;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8CC2-3026-45BD-83FB-92BCEFC625A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20EDAE-7B24-4834-B8EA-557E9174503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03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Selecting Nonadjacent Cell Ranges</a:t>
            </a:r>
            <a:endParaRPr lang="en-US" dirty="0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449893" y="1295400"/>
            <a:ext cx="8686800" cy="4525963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Select the first Range</a:t>
            </a:r>
          </a:p>
          <a:p>
            <a:pPr lvl="1"/>
            <a:r>
              <a:rPr lang="en-US" dirty="0" smtClean="0"/>
              <a:t>Press the &lt;</a:t>
            </a:r>
            <a:r>
              <a:rPr lang="en-US" b="1" dirty="0" smtClean="0"/>
              <a:t>Ctrl&gt;</a:t>
            </a:r>
            <a:r>
              <a:rPr lang="en-US" dirty="0" smtClean="0"/>
              <a:t> key as you select additional ranges</a:t>
            </a:r>
          </a:p>
          <a:p>
            <a:pPr lvl="1"/>
            <a:r>
              <a:rPr lang="en-US" dirty="0" smtClean="0"/>
              <a:t>Release the &lt;Ctrl&gt; key</a:t>
            </a:r>
          </a:p>
          <a:p>
            <a:pPr lvl="1"/>
            <a:r>
              <a:rPr lang="en-US" dirty="0" smtClean="0"/>
              <a:t>(It is easier with a mouse than with the Keyboard)</a:t>
            </a:r>
          </a:p>
          <a:p>
            <a:r>
              <a:rPr lang="en-US" dirty="0" smtClean="0"/>
              <a:t>To </a:t>
            </a:r>
            <a:r>
              <a:rPr lang="en-US" b="1" dirty="0" smtClean="0"/>
              <a:t>select ALL </a:t>
            </a:r>
            <a:r>
              <a:rPr lang="en-US" dirty="0" smtClean="0"/>
              <a:t>the cells in a worksheet:</a:t>
            </a:r>
          </a:p>
          <a:p>
            <a:pPr lvl="1"/>
            <a:r>
              <a:rPr lang="en-US" dirty="0" smtClean="0"/>
              <a:t>Click the </a:t>
            </a:r>
            <a:r>
              <a:rPr lang="en-US" b="1" dirty="0" smtClean="0"/>
              <a:t>Select All </a:t>
            </a:r>
            <a:r>
              <a:rPr lang="en-US" dirty="0" smtClean="0"/>
              <a:t>button located at the intersection of the row and column selectors </a:t>
            </a:r>
          </a:p>
          <a:p>
            <a:pPr lvl="2"/>
            <a:r>
              <a:rPr lang="en-US" dirty="0" smtClean="0"/>
              <a:t>But why would you need to do that?!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58CC2-3026-45BD-83FB-92BCEFC625A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5948295"/>
            <a:ext cx="7331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(This can be difficult to do with a laptop Mouse Pad)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64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Nonadjacent Range</a:t>
            </a:r>
            <a:endParaRPr lang="en-US" dirty="0"/>
          </a:p>
        </p:txBody>
      </p:sp>
      <p:pic>
        <p:nvPicPr>
          <p:cNvPr id="4" name="Content Placeholder 3" descr="FigEX1-18.bmp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25764"/>
          <a:stretch/>
        </p:blipFill>
        <p:spPr>
          <a:xfrm>
            <a:off x="521608" y="1676400"/>
            <a:ext cx="7843277" cy="36576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Moving or Copying a Cell or Range</a:t>
            </a:r>
            <a:br>
              <a:rPr lang="en-US" dirty="0" smtClean="0"/>
            </a:br>
            <a:r>
              <a:rPr lang="en-US" dirty="0" smtClean="0"/>
              <a:t>(with the Mouse)</a:t>
            </a:r>
            <a:endParaRPr lang="en-US" dirty="0"/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228599" y="1429305"/>
            <a:ext cx="6477001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Select the cell (or range) to move or copy</a:t>
            </a:r>
          </a:p>
          <a:p>
            <a:r>
              <a:rPr lang="en-US" dirty="0" smtClean="0"/>
              <a:t>Move the mouse pointer over the border of the selection until the pointer changes shape (Cross-Hair)</a:t>
            </a:r>
          </a:p>
          <a:p>
            <a:pPr lvl="1"/>
            <a:r>
              <a:rPr lang="en-US" dirty="0" smtClean="0"/>
              <a:t>To </a:t>
            </a:r>
            <a:r>
              <a:rPr lang="en-US" b="1" dirty="0" smtClean="0"/>
              <a:t>move</a:t>
            </a:r>
            <a:r>
              <a:rPr lang="en-US" dirty="0" smtClean="0"/>
              <a:t> the range, &lt;left click&gt; the border and drag the selection to a new location</a:t>
            </a:r>
          </a:p>
          <a:p>
            <a:pPr lvl="1"/>
            <a:r>
              <a:rPr lang="en-US" dirty="0" smtClean="0"/>
              <a:t>To </a:t>
            </a:r>
            <a:r>
              <a:rPr lang="en-US" b="1" dirty="0" smtClean="0"/>
              <a:t>copy</a:t>
            </a:r>
            <a:r>
              <a:rPr lang="en-US" dirty="0" smtClean="0"/>
              <a:t> the range, press and hold down the &lt;</a:t>
            </a:r>
            <a:r>
              <a:rPr lang="en-US" b="1" dirty="0" smtClean="0"/>
              <a:t>Ctrl&gt;</a:t>
            </a:r>
            <a:r>
              <a:rPr lang="en-US" dirty="0" smtClean="0"/>
              <a:t> key and then press the &lt;left click&gt; and drag the selection to a new location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674E-5638-466C-B052-C17592B7363E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36618" y="5955268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(This can be hard to do using a laptop Mouse Pad)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26262" r="70306" b="43659"/>
          <a:stretch/>
        </p:blipFill>
        <p:spPr bwMode="auto">
          <a:xfrm>
            <a:off x="6705600" y="1409699"/>
            <a:ext cx="2221923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10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Moving or Copying a Cell or Range</a:t>
            </a:r>
            <a:br>
              <a:rPr lang="en-US" dirty="0" smtClean="0"/>
            </a:br>
            <a:r>
              <a:rPr lang="en-US" dirty="0" smtClean="0"/>
              <a:t>(With Ribbon Cut and Paste Icons)</a:t>
            </a:r>
            <a:endParaRPr lang="en-US" dirty="0"/>
          </a:p>
        </p:txBody>
      </p:sp>
      <p:sp>
        <p:nvSpPr>
          <p:cNvPr id="22531" name="Rectangle 3"/>
          <p:cNvSpPr>
            <a:spLocks noGrp="1"/>
          </p:cNvSpPr>
          <p:nvPr>
            <p:ph idx="1"/>
          </p:nvPr>
        </p:nvSpPr>
        <p:spPr>
          <a:xfrm>
            <a:off x="152400" y="1447800"/>
            <a:ext cx="6858000" cy="4419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Select the cell or range you want to </a:t>
            </a:r>
            <a:r>
              <a:rPr lang="en-US" b="1" dirty="0" smtClean="0"/>
              <a:t>move</a:t>
            </a:r>
            <a:r>
              <a:rPr lang="en-US" dirty="0" smtClean="0"/>
              <a:t> or </a:t>
            </a:r>
            <a:r>
              <a:rPr lang="en-US" b="1" dirty="0" smtClean="0"/>
              <a:t>copy</a:t>
            </a:r>
          </a:p>
          <a:p>
            <a:r>
              <a:rPr lang="en-US" dirty="0" smtClean="0"/>
              <a:t>Go to the [Home] tab - </a:t>
            </a:r>
            <a:r>
              <a:rPr lang="en-US" b="1" dirty="0" smtClean="0"/>
              <a:t>Clipboard</a:t>
            </a:r>
            <a:r>
              <a:rPr lang="en-US" dirty="0" smtClean="0"/>
              <a:t> group and click the </a:t>
            </a:r>
            <a:r>
              <a:rPr lang="en-US" b="1" dirty="0" smtClean="0"/>
              <a:t>Cut</a:t>
            </a:r>
            <a:r>
              <a:rPr lang="en-US" dirty="0" smtClean="0"/>
              <a:t> button or the </a:t>
            </a:r>
            <a:r>
              <a:rPr lang="en-US" b="1" dirty="0" smtClean="0"/>
              <a:t>Copy</a:t>
            </a:r>
            <a:r>
              <a:rPr lang="en-US" dirty="0" smtClean="0"/>
              <a:t> button</a:t>
            </a:r>
          </a:p>
          <a:p>
            <a:pPr lvl="1"/>
            <a:r>
              <a:rPr lang="en-US" dirty="0" smtClean="0"/>
              <a:t>Or &lt;right-click&gt; the selection, and then press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Cut </a:t>
            </a:r>
            <a:r>
              <a:rPr lang="en-US" dirty="0" smtClean="0"/>
              <a:t>&lt;Ctrl X&gt; or </a:t>
            </a:r>
            <a:r>
              <a:rPr lang="en-US" b="1" dirty="0" smtClean="0"/>
              <a:t>Copy</a:t>
            </a:r>
            <a:r>
              <a:rPr lang="en-US" dirty="0" smtClean="0"/>
              <a:t> &lt;Ctrl C&gt; on the shortcut menu</a:t>
            </a:r>
          </a:p>
          <a:p>
            <a:r>
              <a:rPr lang="en-US" dirty="0" smtClean="0"/>
              <a:t>Select the cell or upper-left cell of the range where you want to move or copy the content</a:t>
            </a:r>
          </a:p>
          <a:p>
            <a:r>
              <a:rPr lang="en-US" dirty="0" smtClean="0"/>
              <a:t>In the </a:t>
            </a:r>
            <a:r>
              <a:rPr lang="en-US" i="1" dirty="0" smtClean="0"/>
              <a:t>Clipboard group</a:t>
            </a:r>
            <a:r>
              <a:rPr lang="en-US" dirty="0" smtClean="0"/>
              <a:t>, click the </a:t>
            </a:r>
            <a:r>
              <a:rPr lang="en-US" b="1" dirty="0" smtClean="0"/>
              <a:t>Paste</a:t>
            </a:r>
            <a:r>
              <a:rPr lang="en-US" dirty="0" smtClean="0"/>
              <a:t> button (or &lt;right-click&gt; the selection, and then click </a:t>
            </a:r>
            <a:r>
              <a:rPr lang="en-US" b="1" dirty="0" smtClean="0"/>
              <a:t>Paste</a:t>
            </a:r>
            <a:r>
              <a:rPr lang="en-US" dirty="0" smtClean="0"/>
              <a:t> on the shortcut menu  &lt;Ctrl V&gt;)</a:t>
            </a:r>
          </a:p>
          <a:p>
            <a:r>
              <a:rPr lang="en-US" dirty="0" smtClean="0"/>
              <a:t>PASTE can overwrite existing Cell Data without warning!  - BE CARFUL!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C674E-5638-466C-B052-C17592B7363E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743200"/>
            <a:ext cx="172247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60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Dragging a Range</a:t>
            </a:r>
            <a:endParaRPr lang="en-US" dirty="0"/>
          </a:p>
        </p:txBody>
      </p:sp>
      <p:pic>
        <p:nvPicPr>
          <p:cNvPr id="4" name="Content Placeholder 3" descr="FigEX1-1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759" r="25904"/>
          <a:stretch>
            <a:fillRect/>
          </a:stretch>
        </p:blipFill>
        <p:spPr>
          <a:xfrm>
            <a:off x="304800" y="1295400"/>
            <a:ext cx="8577534" cy="462312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6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3172" y="2650548"/>
            <a:ext cx="7557655" cy="930852"/>
          </a:xfrm>
        </p:spPr>
        <p:txBody>
          <a:bodyPr>
            <a:noAutofit/>
          </a:bodyPr>
          <a:lstStyle/>
          <a:p>
            <a:r>
              <a:rPr lang="en-US" dirty="0" smtClean="0"/>
              <a:t>Workbook Formatting</a:t>
            </a:r>
            <a:endParaRPr lang="en-US" dirty="0"/>
          </a:p>
        </p:txBody>
      </p:sp>
      <p:pic>
        <p:nvPicPr>
          <p:cNvPr id="6" name="Picture 5" descr="exc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276225"/>
            <a:ext cx="2381250" cy="238125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558145" y="590550"/>
            <a:ext cx="3505200" cy="1752600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Nolan Tomboulian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3"/>
              </a:rPr>
              <a:t>Tomboulian@yahoo.com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Tomboulian.wikispaces.com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19100" y="3276600"/>
            <a:ext cx="8420099" cy="3200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u="sng" dirty="0" smtClean="0"/>
              <a:t>How Things Look</a:t>
            </a:r>
          </a:p>
          <a:p>
            <a:pPr fontAlgn="auto">
              <a:spcAft>
                <a:spcPts val="0"/>
              </a:spcAft>
            </a:pPr>
            <a:r>
              <a:rPr lang="en-US" sz="2000" dirty="0"/>
              <a:t>	</a:t>
            </a:r>
            <a:r>
              <a:rPr lang="en-US" sz="2800" dirty="0" smtClean="0"/>
              <a:t>Cell Color		Font Color	</a:t>
            </a:r>
          </a:p>
          <a:p>
            <a:pPr fontAlgn="auto">
              <a:spcAft>
                <a:spcPts val="0"/>
              </a:spcAft>
            </a:pPr>
            <a:r>
              <a:rPr lang="en-US" sz="2800" dirty="0" smtClean="0"/>
              <a:t>	Cell Borders	Font Size</a:t>
            </a:r>
          </a:p>
          <a:p>
            <a:pPr fontAlgn="auto">
              <a:spcAft>
                <a:spcPts val="0"/>
              </a:spcAft>
            </a:pPr>
            <a:r>
              <a:rPr lang="en-US" sz="2800" dirty="0"/>
              <a:t>	</a:t>
            </a:r>
            <a:r>
              <a:rPr lang="en-US" sz="2800" dirty="0" smtClean="0"/>
              <a:t>Cell Size		Font Style</a:t>
            </a:r>
          </a:p>
          <a:p>
            <a:pPr fontAlgn="auto">
              <a:spcAft>
                <a:spcPts val="0"/>
              </a:spcAft>
            </a:pPr>
            <a:r>
              <a:rPr lang="en-US" sz="2800" dirty="0"/>
              <a:t>	</a:t>
            </a:r>
            <a:r>
              <a:rPr lang="en-US" sz="2800" dirty="0" smtClean="0"/>
              <a:t>Numeric or Date Display (Edit Masks)</a:t>
            </a:r>
          </a:p>
          <a:p>
            <a:pPr fontAlgn="auto">
              <a:spcAft>
                <a:spcPts val="0"/>
              </a:spcAft>
            </a:pPr>
            <a:r>
              <a:rPr lang="en-US" sz="2800" dirty="0"/>
              <a:t>	</a:t>
            </a:r>
            <a:r>
              <a:rPr lang="en-US" sz="2800" dirty="0" smtClean="0"/>
              <a:t>Direction of Text in the Cell (alignment)</a:t>
            </a:r>
            <a:endParaRPr lang="en-US" sz="2800" dirty="0"/>
          </a:p>
        </p:txBody>
      </p:sp>
      <p:pic>
        <p:nvPicPr>
          <p:cNvPr id="9" name="Picture 8" descr="http://www.bridgeschristianchurch.org/images/library/compus.pn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3276600"/>
            <a:ext cx="1676400" cy="1274707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E6681A-1D24-41EF-926E-7D1F19E69DB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Formatting Workbooks</a:t>
            </a:r>
          </a:p>
        </p:txBody>
      </p:sp>
      <p:sp>
        <p:nvSpPr>
          <p:cNvPr id="6147" name="Rectangle 3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02920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Formatting </a:t>
            </a:r>
            <a:r>
              <a:rPr lang="en-US" dirty="0"/>
              <a:t>is the process of changing a workbook’s appearance by defining the </a:t>
            </a:r>
            <a:r>
              <a:rPr lang="en-US" dirty="0" smtClean="0"/>
              <a:t>Cell and Data </a:t>
            </a:r>
            <a:r>
              <a:rPr lang="en-US" b="1" dirty="0" smtClean="0"/>
              <a:t>ATTRIBUTES:</a:t>
            </a:r>
          </a:p>
          <a:p>
            <a:r>
              <a:rPr lang="en-US" sz="4000" dirty="0" smtClean="0"/>
              <a:t>Fonts</a:t>
            </a:r>
            <a:r>
              <a:rPr lang="en-US" sz="4000" dirty="0"/>
              <a:t>, </a:t>
            </a:r>
            <a:r>
              <a:rPr lang="en-US" sz="4000" dirty="0" smtClean="0"/>
              <a:t>Styles</a:t>
            </a:r>
            <a:r>
              <a:rPr lang="en-US" sz="4000" dirty="0"/>
              <a:t>, </a:t>
            </a:r>
            <a:r>
              <a:rPr lang="en-US" sz="4000" dirty="0" smtClean="0"/>
              <a:t>Colors</a:t>
            </a:r>
            <a:r>
              <a:rPr lang="en-US" sz="4000" dirty="0"/>
              <a:t>, </a:t>
            </a:r>
            <a:r>
              <a:rPr lang="en-US" sz="4000" dirty="0" smtClean="0"/>
              <a:t>Alignment and </a:t>
            </a:r>
            <a:r>
              <a:rPr lang="en-US" sz="4000" dirty="0"/>
              <a:t>decorative </a:t>
            </a:r>
            <a:r>
              <a:rPr lang="en-US" sz="4000" dirty="0" smtClean="0"/>
              <a:t>features like Borders and Fill </a:t>
            </a:r>
          </a:p>
          <a:p>
            <a:r>
              <a:rPr lang="en-US" dirty="0" smtClean="0"/>
              <a:t>Can change the formatting of a text selection, a cell, a worksheet, or an entire workbook</a:t>
            </a:r>
          </a:p>
          <a:p>
            <a:r>
              <a:rPr lang="en-US" dirty="0" smtClean="0"/>
              <a:t>You can modify the Cells, Rows, Columns and the contents within a cell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48AC-C520-4CFD-91E7-462737EAEE1A}" type="slidenum">
              <a:rPr lang="en-US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5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Workbooks</a:t>
            </a:r>
          </a:p>
        </p:txBody>
      </p:sp>
      <p:sp>
        <p:nvSpPr>
          <p:cNvPr id="6147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Easier to read</a:t>
            </a:r>
          </a:p>
          <a:p>
            <a:r>
              <a:rPr lang="en-US" dirty="0" smtClean="0"/>
              <a:t>Draw attention to important data</a:t>
            </a:r>
          </a:p>
          <a:p>
            <a:r>
              <a:rPr lang="en-US" dirty="0" smtClean="0"/>
              <a:t>Professional appearance</a:t>
            </a:r>
          </a:p>
          <a:p>
            <a:r>
              <a:rPr lang="en-US" dirty="0" smtClean="0"/>
              <a:t>Provide continuity between worksheets</a:t>
            </a:r>
          </a:p>
          <a:p>
            <a:r>
              <a:rPr lang="en-US" dirty="0" smtClean="0"/>
              <a:t>Only add enough formatting to achieve these goals </a:t>
            </a:r>
          </a:p>
          <a:p>
            <a:r>
              <a:rPr lang="en-US" dirty="0" smtClean="0"/>
              <a:t>Too much formatting detracts from the workbook</a:t>
            </a:r>
          </a:p>
          <a:p>
            <a:r>
              <a:rPr lang="en-US" dirty="0" smtClean="0"/>
              <a:t>If it is going to be printed, Be mindful that some colors won’t look good! 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348AC-C520-4CFD-91E7-462737EAEE1A}" type="slidenum">
              <a:rPr lang="en-US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Formatting Text</a:t>
            </a:r>
            <a:endParaRPr lang="en-US"/>
          </a:p>
        </p:txBody>
      </p:sp>
      <p:sp>
        <p:nvSpPr>
          <p:cNvPr id="7171" name="Rectangle 3"/>
          <p:cNvSpPr>
            <a:spLocks noGrp="1"/>
          </p:cNvSpPr>
          <p:nvPr>
            <p:ph idx="1"/>
          </p:nvPr>
        </p:nvSpPr>
        <p:spPr>
          <a:xfrm>
            <a:off x="495300" y="1295400"/>
            <a:ext cx="81534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appearance of text is determined by its typeface, which is the specific design used for the characters:</a:t>
            </a:r>
          </a:p>
          <a:p>
            <a:pPr lvl="1"/>
            <a:r>
              <a:rPr lang="en-US" sz="4200" dirty="0" smtClean="0"/>
              <a:t>Font: </a:t>
            </a:r>
            <a:r>
              <a:rPr lang="en-US" sz="4200" dirty="0" smtClean="0">
                <a:latin typeface="Times New Roman" pitchFamily="18" charset="0"/>
                <a:cs typeface="Times New Roman" pitchFamily="18" charset="0"/>
              </a:rPr>
              <a:t>Times New Roman</a:t>
            </a:r>
            <a:r>
              <a:rPr lang="en-US" sz="4200" dirty="0" smtClean="0"/>
              <a:t>, </a:t>
            </a:r>
            <a:r>
              <a:rPr lang="en-US" sz="4200" dirty="0" smtClean="0">
                <a:latin typeface="Arial" pitchFamily="34" charset="0"/>
                <a:cs typeface="Arial" pitchFamily="34" charset="0"/>
              </a:rPr>
              <a:t>Ariel</a:t>
            </a:r>
            <a:r>
              <a:rPr lang="en-US" sz="4200" dirty="0" smtClean="0"/>
              <a:t>, </a:t>
            </a:r>
          </a:p>
          <a:p>
            <a:pPr lvl="1"/>
            <a:r>
              <a:rPr lang="en-US" sz="4200" dirty="0" smtClean="0"/>
              <a:t>Font Effects: </a:t>
            </a:r>
            <a:r>
              <a:rPr lang="en-US" sz="4200" b="1" dirty="0"/>
              <a:t>b</a:t>
            </a:r>
            <a:r>
              <a:rPr lang="en-US" sz="4200" b="1" dirty="0" smtClean="0"/>
              <a:t>old,</a:t>
            </a:r>
            <a:r>
              <a:rPr lang="en-US" sz="4200" dirty="0" smtClean="0"/>
              <a:t> </a:t>
            </a:r>
            <a:r>
              <a:rPr lang="en-US" sz="4200" u="sng" dirty="0" smtClean="0"/>
              <a:t>underline</a:t>
            </a:r>
            <a:r>
              <a:rPr lang="en-US" sz="4200" dirty="0" smtClean="0"/>
              <a:t>, </a:t>
            </a:r>
            <a:r>
              <a:rPr lang="en-US" sz="4200" i="1" dirty="0"/>
              <a:t>i</a:t>
            </a:r>
            <a:r>
              <a:rPr lang="en-US" sz="4200" i="1" dirty="0" smtClean="0"/>
              <a:t>talics</a:t>
            </a:r>
          </a:p>
          <a:p>
            <a:pPr lvl="1"/>
            <a:r>
              <a:rPr lang="en-US" sz="4200" dirty="0" smtClean="0"/>
              <a:t>Font Color: </a:t>
            </a:r>
            <a:r>
              <a:rPr lang="en-US" sz="4200" dirty="0" smtClean="0">
                <a:solidFill>
                  <a:srgbClr val="C00000"/>
                </a:solidFill>
              </a:rPr>
              <a:t>Red, </a:t>
            </a:r>
            <a:r>
              <a:rPr lang="en-US" sz="4200" dirty="0" smtClean="0">
                <a:solidFill>
                  <a:srgbClr val="0070C0"/>
                </a:solidFill>
              </a:rPr>
              <a:t>BLUE, </a:t>
            </a:r>
            <a:r>
              <a:rPr lang="en-US" sz="4200" dirty="0" smtClean="0">
                <a:solidFill>
                  <a:srgbClr val="C00000"/>
                </a:solidFill>
              </a:rPr>
              <a:t>GREEN</a:t>
            </a:r>
          </a:p>
          <a:p>
            <a:pPr lvl="1"/>
            <a:r>
              <a:rPr lang="en-US" sz="4200" dirty="0" smtClean="0"/>
              <a:t>Font Size: Measured in Points</a:t>
            </a:r>
          </a:p>
          <a:p>
            <a:pPr marL="1371600" lvl="3" indent="0">
              <a:buNone/>
            </a:pPr>
            <a:r>
              <a:rPr lang="en-US" sz="7200" dirty="0" smtClean="0"/>
              <a:t>72 Points = 1 inch</a:t>
            </a:r>
          </a:p>
          <a:p>
            <a:pPr lvl="3"/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6BC7-C810-486C-9F15-6C2AF2D8554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CELL STYLES</a:t>
            </a:r>
            <a:br>
              <a:rPr lang="en-US" dirty="0" smtClean="0"/>
            </a:br>
            <a:r>
              <a:rPr lang="en-US" dirty="0" smtClean="0"/>
              <a:t>(Pre-Defined or Customizable)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5" t="14898" b="31849"/>
          <a:stretch/>
        </p:blipFill>
        <p:spPr bwMode="auto">
          <a:xfrm>
            <a:off x="1331934" y="1371600"/>
            <a:ext cx="751284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143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B6A50-28FF-4C03-A73F-7372A1289FE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673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613422"/>
            <a:ext cx="8229600" cy="8683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Class Administration</a:t>
            </a:r>
            <a:br>
              <a:rPr lang="en-US" dirty="0" smtClean="0"/>
            </a:br>
            <a:r>
              <a:rPr lang="en-US" sz="8000" dirty="0" smtClean="0"/>
              <a:t>Please Sign </a:t>
            </a:r>
            <a:r>
              <a:rPr lang="en-US" sz="8000" dirty="0"/>
              <a:t>In</a:t>
            </a:r>
          </a:p>
        </p:txBody>
      </p:sp>
      <p:sp>
        <p:nvSpPr>
          <p:cNvPr id="40550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66725" y="1857375"/>
            <a:ext cx="7839075" cy="1571625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Please make sure  you sign the attendance sheet at this time if you have not already done so.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B6A50-28FF-4C03-A73F-7372A1289FE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05507" name="Picture 6" descr="10003434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-228600"/>
            <a:ext cx="1600200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5509" name="Picture 5" descr="sign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3124200"/>
            <a:ext cx="2114550" cy="1028700"/>
          </a:xfrm>
          <a:prstGeom prst="rect">
            <a:avLst/>
          </a:prstGeom>
          <a:noFill/>
        </p:spPr>
      </p:pic>
      <p:pic>
        <p:nvPicPr>
          <p:cNvPr id="405510" name="Picture 6" descr="sign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4419600"/>
            <a:ext cx="4048125" cy="1133475"/>
          </a:xfrm>
          <a:prstGeom prst="rect">
            <a:avLst/>
          </a:prstGeom>
          <a:noFill/>
        </p:spPr>
      </p:pic>
      <p:pic>
        <p:nvPicPr>
          <p:cNvPr id="405511" name="Picture 7" descr="sign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3962400"/>
            <a:ext cx="3914775" cy="1171575"/>
          </a:xfrm>
          <a:prstGeom prst="rect">
            <a:avLst/>
          </a:prstGeom>
          <a:noFill/>
        </p:spPr>
      </p:pic>
      <p:pic>
        <p:nvPicPr>
          <p:cNvPr id="405512" name="Picture 8" descr="sign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04800"/>
            <a:ext cx="1638300" cy="1438275"/>
          </a:xfrm>
          <a:prstGeom prst="rect">
            <a:avLst/>
          </a:prstGeom>
          <a:noFill/>
        </p:spPr>
      </p:pic>
      <p:sp>
        <p:nvSpPr>
          <p:cNvPr id="405513" name="Text Box 9"/>
          <p:cNvSpPr txBox="1">
            <a:spLocks noChangeArrowheads="1"/>
          </p:cNvSpPr>
          <p:nvPr/>
        </p:nvSpPr>
        <p:spPr bwMode="auto">
          <a:xfrm>
            <a:off x="2498725" y="6172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05514" name="WordArt 10"/>
          <p:cNvSpPr>
            <a:spLocks noChangeArrowheads="1" noChangeShapeType="1" noTextEdit="1"/>
          </p:cNvSpPr>
          <p:nvPr/>
        </p:nvSpPr>
        <p:spPr bwMode="auto">
          <a:xfrm>
            <a:off x="2057400" y="5105400"/>
            <a:ext cx="5638800" cy="14081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MAKE SURE WE CAN READ 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5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055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4055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055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405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05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with Color</a:t>
            </a:r>
          </a:p>
        </p:txBody>
      </p:sp>
      <p:sp>
        <p:nvSpPr>
          <p:cNvPr id="8195" name="Rectangle 3"/>
          <p:cNvSpPr>
            <a:spLocks noGrp="1"/>
          </p:cNvSpPr>
          <p:nvPr>
            <p:ph idx="1"/>
          </p:nvPr>
        </p:nvSpPr>
        <p:spPr>
          <a:xfrm>
            <a:off x="457200" y="1295400"/>
            <a:ext cx="77724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Color is usually applied in one of two ways:</a:t>
            </a:r>
          </a:p>
          <a:p>
            <a:pPr lvl="1"/>
            <a:r>
              <a:rPr lang="en-US" dirty="0" smtClean="0"/>
              <a:t>Font Color</a:t>
            </a:r>
          </a:p>
          <a:p>
            <a:pPr lvl="1"/>
            <a:r>
              <a:rPr lang="en-US" dirty="0" smtClean="0"/>
              <a:t>Fill Color</a:t>
            </a:r>
          </a:p>
          <a:p>
            <a:r>
              <a:rPr lang="en-US" b="1" dirty="0" smtClean="0"/>
              <a:t>Theme </a:t>
            </a:r>
            <a:r>
              <a:rPr lang="en-US" b="1" dirty="0"/>
              <a:t>colors </a:t>
            </a:r>
            <a:r>
              <a:rPr lang="en-US" dirty="0"/>
              <a:t>are the 12 colors that belong to the workbook’s theme</a:t>
            </a:r>
          </a:p>
          <a:p>
            <a:r>
              <a:rPr lang="en-US" b="1" dirty="0"/>
              <a:t>Standard </a:t>
            </a:r>
            <a:r>
              <a:rPr lang="en-US" b="1" dirty="0" smtClean="0"/>
              <a:t>colors </a:t>
            </a:r>
            <a:r>
              <a:rPr lang="en-US" dirty="0" smtClean="0"/>
              <a:t>are also available</a:t>
            </a:r>
          </a:p>
          <a:p>
            <a:r>
              <a:rPr lang="en-US" dirty="0" smtClean="0"/>
              <a:t>Can create custom colors</a:t>
            </a:r>
            <a:endParaRPr lang="en-US" dirty="0"/>
          </a:p>
          <a:p>
            <a:r>
              <a:rPr lang="en-US" dirty="0"/>
              <a:t>Apply a color by selecting a cell or range of cells, clicking the Font Color or Fill Color button arrow, and then selecting </a:t>
            </a:r>
            <a:r>
              <a:rPr lang="en-US" dirty="0" smtClean="0"/>
              <a:t>a desired color</a:t>
            </a:r>
          </a:p>
          <a:p>
            <a:pPr algn="ctr"/>
            <a:r>
              <a:rPr lang="en-US" dirty="0" smtClean="0"/>
              <a:t>Some color combinations look good on the screen but are bad when the spreadsheet is printed! </a:t>
            </a:r>
          </a:p>
          <a:p>
            <a:pPr marL="0" indent="0" algn="ctr">
              <a:buNone/>
            </a:pPr>
            <a:r>
              <a:rPr lang="en-US" dirty="0" smtClean="0"/>
              <a:t>(and it uses more ink!)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18224-DEBD-4748-A28A-61175456A089}" type="slidenum">
              <a:rPr lang="en-US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6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Text Selections</a:t>
            </a:r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xfrm>
            <a:off x="228600" y="1219200"/>
            <a:ext cx="8534400" cy="1600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Mini </a:t>
            </a:r>
            <a:r>
              <a:rPr lang="en-US" b="1" dirty="0" smtClean="0"/>
              <a:t>Toolbar </a:t>
            </a:r>
            <a:r>
              <a:rPr lang="en-US" dirty="0"/>
              <a:t>appears when you select text and contains buttons for commonly used </a:t>
            </a:r>
            <a:r>
              <a:rPr lang="en-US" dirty="0" smtClean="0"/>
              <a:t>formats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7084-5E91-4B24-9D0F-D736F9ED1C78}" type="slidenum">
              <a:rPr lang="en-US"/>
              <a:pPr/>
              <a:t>51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2971800"/>
            <a:ext cx="13715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Mini Toolbar option may be turned off with the [FILE] {Options}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2" b="38852"/>
          <a:stretch/>
        </p:blipFill>
        <p:spPr bwMode="auto">
          <a:xfrm>
            <a:off x="2097902" y="2362200"/>
            <a:ext cx="5871059" cy="429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524000" y="3810000"/>
            <a:ext cx="2362201" cy="889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53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Data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304800" y="1166018"/>
            <a:ext cx="4495800" cy="523478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By default, </a:t>
            </a:r>
            <a:r>
              <a:rPr lang="en-US" sz="2400" dirty="0" smtClean="0"/>
              <a:t>numeric values </a:t>
            </a:r>
            <a:r>
              <a:rPr lang="en-US" sz="2400" dirty="0"/>
              <a:t>appear in the </a:t>
            </a:r>
            <a:r>
              <a:rPr lang="en-US" sz="2400" b="1" dirty="0"/>
              <a:t>General </a:t>
            </a:r>
            <a:r>
              <a:rPr lang="en-US" sz="2400" b="1" dirty="0" smtClean="0"/>
              <a:t>Number Format</a:t>
            </a:r>
            <a:r>
              <a:rPr lang="en-US" sz="2400" dirty="0"/>
              <a:t>, which, for the most part, displays numbers exactly as you enter </a:t>
            </a:r>
            <a:r>
              <a:rPr lang="en-US" sz="2400" dirty="0" smtClean="0"/>
              <a:t>them.</a:t>
            </a:r>
            <a:endParaRPr lang="en-US" sz="2400" dirty="0"/>
          </a:p>
          <a:p>
            <a:r>
              <a:rPr lang="en-US" sz="2400" dirty="0"/>
              <a:t>The </a:t>
            </a:r>
            <a:r>
              <a:rPr lang="en-US" sz="2400" dirty="0" smtClean="0"/>
              <a:t>{</a:t>
            </a:r>
            <a:r>
              <a:rPr lang="en-US" sz="2400" b="1" dirty="0" smtClean="0"/>
              <a:t>Number group} </a:t>
            </a:r>
            <a:r>
              <a:rPr lang="en-US" sz="2400" dirty="0"/>
              <a:t>on the </a:t>
            </a:r>
            <a:r>
              <a:rPr lang="en-US" sz="2400" b="1" dirty="0" smtClean="0"/>
              <a:t>[Home] </a:t>
            </a:r>
            <a:r>
              <a:rPr lang="en-US" sz="2400" b="1" dirty="0"/>
              <a:t>tab </a:t>
            </a:r>
            <a:r>
              <a:rPr lang="en-US" sz="2400" dirty="0"/>
              <a:t>has buttons for </a:t>
            </a:r>
            <a:r>
              <a:rPr lang="en-US" sz="2400" dirty="0" smtClean="0"/>
              <a:t>applying common numeric formats.</a:t>
            </a:r>
            <a:endParaRPr lang="en-US" sz="2400" dirty="0"/>
          </a:p>
          <a:p>
            <a:pPr lvl="1"/>
            <a:r>
              <a:rPr lang="en-US" sz="2000" b="1" dirty="0" smtClean="0"/>
              <a:t>Dollar Style </a:t>
            </a:r>
            <a:r>
              <a:rPr lang="en-US" sz="2000" dirty="0" smtClean="0"/>
              <a:t>Button</a:t>
            </a:r>
          </a:p>
          <a:p>
            <a:pPr lvl="2"/>
            <a:r>
              <a:rPr lang="en-US" sz="1600" dirty="0" smtClean="0"/>
              <a:t>Notice the </a:t>
            </a:r>
            <a:r>
              <a:rPr lang="en-US" sz="1600" i="1" dirty="0" smtClean="0"/>
              <a:t>sub-menu options dialog</a:t>
            </a:r>
          </a:p>
          <a:p>
            <a:pPr lvl="1"/>
            <a:r>
              <a:rPr lang="en-US" sz="2000" b="1" dirty="0" smtClean="0"/>
              <a:t>Percent Style </a:t>
            </a:r>
            <a:r>
              <a:rPr lang="en-US" sz="2000" dirty="0" smtClean="0"/>
              <a:t>button</a:t>
            </a:r>
          </a:p>
          <a:p>
            <a:pPr lvl="1"/>
            <a:r>
              <a:rPr lang="en-US" sz="2000" b="1" dirty="0" smtClean="0"/>
              <a:t>Comma Style </a:t>
            </a:r>
            <a:r>
              <a:rPr lang="en-US" sz="2000" dirty="0"/>
              <a:t>button</a:t>
            </a:r>
          </a:p>
          <a:p>
            <a:pPr lvl="1"/>
            <a:r>
              <a:rPr lang="en-US" sz="2000" b="1" dirty="0"/>
              <a:t>Decrease Decimal </a:t>
            </a:r>
            <a:r>
              <a:rPr lang="en-US" sz="2000" dirty="0"/>
              <a:t>button</a:t>
            </a:r>
          </a:p>
          <a:p>
            <a:pPr lvl="1"/>
            <a:r>
              <a:rPr lang="en-US" sz="2000" b="1" dirty="0" smtClean="0"/>
              <a:t>Increase </a:t>
            </a:r>
            <a:r>
              <a:rPr lang="en-US" sz="2000" b="1" dirty="0"/>
              <a:t>Decimal </a:t>
            </a:r>
            <a:r>
              <a:rPr lang="en-US" sz="2000" dirty="0"/>
              <a:t>button</a:t>
            </a:r>
          </a:p>
          <a:p>
            <a:pPr lvl="1"/>
            <a:r>
              <a:rPr lang="en-US" sz="2000" b="1" dirty="0" smtClean="0"/>
              <a:t>Number </a:t>
            </a:r>
            <a:r>
              <a:rPr lang="en-US" sz="2000" b="1" dirty="0"/>
              <a:t>Format </a:t>
            </a:r>
            <a:r>
              <a:rPr lang="en-US" sz="2000" dirty="0"/>
              <a:t>button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2133600" cy="365125"/>
          </a:xfrm>
        </p:spPr>
        <p:txBody>
          <a:bodyPr/>
          <a:lstStyle/>
          <a:p>
            <a:fld id="{E646DF3C-C7ED-425D-AFC6-FB925D5FC631}" type="slidenum">
              <a:rPr lang="en-US"/>
              <a:pPr/>
              <a:t>52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4691"/>
          <a:stretch/>
        </p:blipFill>
        <p:spPr bwMode="auto">
          <a:xfrm>
            <a:off x="5029200" y="2362200"/>
            <a:ext cx="3657600" cy="234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4419600" y="3733800"/>
            <a:ext cx="14478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9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Data</a:t>
            </a:r>
          </a:p>
        </p:txBody>
      </p:sp>
      <p:pic>
        <p:nvPicPr>
          <p:cNvPr id="12291" name="Picture 6" descr="FigEX2-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077" t="6204" r="1851"/>
          <a:stretch>
            <a:fillRect/>
          </a:stretch>
        </p:blipFill>
        <p:spPr>
          <a:xfrm>
            <a:off x="838200" y="1295400"/>
            <a:ext cx="8142082" cy="4114800"/>
          </a:xfr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334A0-3A5F-4653-A2BC-F55333972572}" type="slidenum">
              <a:rPr lang="en-US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9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Formatting Dates and Times</a:t>
            </a: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76200" y="1600200"/>
            <a:ext cx="8686800" cy="5257800"/>
          </a:xfrm>
        </p:spPr>
        <p:txBody>
          <a:bodyPr/>
          <a:lstStyle/>
          <a:p>
            <a:r>
              <a:rPr lang="en-US" dirty="0"/>
              <a:t>Although </a:t>
            </a:r>
            <a:r>
              <a:rPr lang="en-US" dirty="0" smtClean="0"/>
              <a:t>DATES </a:t>
            </a:r>
            <a:r>
              <a:rPr lang="en-US" dirty="0"/>
              <a:t>and </a:t>
            </a:r>
            <a:r>
              <a:rPr lang="en-US" dirty="0" smtClean="0"/>
              <a:t>TIMES </a:t>
            </a:r>
            <a:r>
              <a:rPr lang="en-US" dirty="0"/>
              <a:t>in Excel </a:t>
            </a:r>
            <a:r>
              <a:rPr lang="en-US" b="1" dirty="0"/>
              <a:t>appear</a:t>
            </a:r>
            <a:r>
              <a:rPr lang="en-US" dirty="0"/>
              <a:t> </a:t>
            </a:r>
            <a:r>
              <a:rPr lang="en-US" dirty="0" smtClean="0"/>
              <a:t>in “normal” formats, </a:t>
            </a:r>
            <a:r>
              <a:rPr lang="en-US" dirty="0"/>
              <a:t>they are actually </a:t>
            </a:r>
            <a:r>
              <a:rPr lang="en-US" dirty="0" smtClean="0"/>
              <a:t>numbers</a:t>
            </a:r>
          </a:p>
          <a:p>
            <a:r>
              <a:rPr lang="en-US" dirty="0" smtClean="0"/>
              <a:t>Measure </a:t>
            </a:r>
            <a:r>
              <a:rPr lang="en-US" dirty="0"/>
              <a:t>the interval between the specified date and time and January 1, 1900 at 12:00 a.m</a:t>
            </a:r>
            <a:r>
              <a:rPr lang="en-US" dirty="0" smtClean="0"/>
              <a:t>.</a:t>
            </a:r>
          </a:p>
          <a:p>
            <a:r>
              <a:rPr lang="en-US" dirty="0" smtClean="0"/>
              <a:t>Excel uses this system to make date and time calculations easy to perform</a:t>
            </a:r>
          </a:p>
          <a:p>
            <a:r>
              <a:rPr lang="en-US" dirty="0" smtClean="0"/>
              <a:t>Can create </a:t>
            </a:r>
            <a:r>
              <a:rPr lang="en-US" b="1" dirty="0" smtClean="0"/>
              <a:t>Custom Formatting</a:t>
            </a:r>
            <a:r>
              <a:rPr lang="en-US" dirty="0" smtClean="0"/>
              <a:t> to make Edit Masks to display data in various formats:</a:t>
            </a:r>
          </a:p>
          <a:p>
            <a:pPr lvl="1"/>
            <a:r>
              <a:rPr lang="en-US" dirty="0" smtClean="0"/>
              <a:t>Leading </a:t>
            </a:r>
            <a:r>
              <a:rPr lang="en-US" dirty="0" err="1" smtClean="0"/>
              <a:t>Zeros</a:t>
            </a:r>
            <a:r>
              <a:rPr lang="en-US" dirty="0" smtClean="0"/>
              <a:t>, Phone-</a:t>
            </a:r>
            <a:r>
              <a:rPr lang="en-US" dirty="0" err="1" smtClean="0"/>
              <a:t>Numers</a:t>
            </a:r>
            <a:r>
              <a:rPr lang="en-US" dirty="0" smtClean="0"/>
              <a:t>, SSN, 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FBA-6D8A-4CB9-8DC6-885399F4378D}" type="slidenum">
              <a:rPr lang="en-US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0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 anchor="t">
            <a:normAutofit/>
          </a:bodyPr>
          <a:lstStyle/>
          <a:p>
            <a:r>
              <a:rPr lang="en-US" sz="3600" dirty="0"/>
              <a:t>Aligning Cell Content</a:t>
            </a:r>
          </a:p>
        </p:txBody>
      </p:sp>
      <p:sp>
        <p:nvSpPr>
          <p:cNvPr id="14339" name="Rectangle 3"/>
          <p:cNvSpPr>
            <a:spLocks noGrp="1"/>
          </p:cNvSpPr>
          <p:nvPr>
            <p:ph idx="1"/>
          </p:nvPr>
        </p:nvSpPr>
        <p:spPr>
          <a:xfrm>
            <a:off x="304800" y="2590800"/>
            <a:ext cx="8839200" cy="4525963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Alignment</a:t>
            </a:r>
            <a:r>
              <a:rPr lang="en-US" sz="2800" dirty="0" smtClean="0"/>
              <a:t> refers to the position of values within a cell.</a:t>
            </a:r>
          </a:p>
          <a:p>
            <a:pPr lvl="1"/>
            <a:r>
              <a:rPr lang="en-US" sz="2400" dirty="0" smtClean="0"/>
              <a:t> (It used to be called </a:t>
            </a:r>
            <a:r>
              <a:rPr lang="en-US" sz="2400" i="1" dirty="0" smtClean="0"/>
              <a:t>Justify</a:t>
            </a:r>
            <a:r>
              <a:rPr lang="en-US" sz="2400" dirty="0" smtClean="0"/>
              <a:t>)</a:t>
            </a:r>
          </a:p>
          <a:p>
            <a:r>
              <a:rPr lang="en-US" sz="2800" dirty="0" smtClean="0"/>
              <a:t>In </a:t>
            </a:r>
            <a:r>
              <a:rPr lang="en-US" sz="2800" dirty="0"/>
              <a:t>addition to </a:t>
            </a:r>
            <a:r>
              <a:rPr lang="en-US" sz="2800" b="1" dirty="0" smtClean="0"/>
              <a:t>Left</a:t>
            </a:r>
            <a:r>
              <a:rPr lang="en-US" sz="2800" dirty="0" smtClean="0"/>
              <a:t>, </a:t>
            </a:r>
            <a:r>
              <a:rPr lang="en-US" sz="2800" b="1" dirty="0" smtClean="0"/>
              <a:t>Right</a:t>
            </a:r>
            <a:r>
              <a:rPr lang="en-US" sz="2800" dirty="0" smtClean="0"/>
              <a:t>, and </a:t>
            </a:r>
            <a:r>
              <a:rPr lang="en-US" sz="2800" b="1" dirty="0" smtClean="0"/>
              <a:t>Center,</a:t>
            </a:r>
            <a:r>
              <a:rPr lang="en-US" sz="2800" dirty="0" smtClean="0"/>
              <a:t>  </a:t>
            </a:r>
            <a:r>
              <a:rPr lang="en-US" sz="2800" dirty="0"/>
              <a:t>you can change the vertical and horizontal </a:t>
            </a:r>
            <a:r>
              <a:rPr lang="en-US" sz="2800" dirty="0" smtClean="0"/>
              <a:t>attributes: </a:t>
            </a:r>
          </a:p>
          <a:p>
            <a:pPr lvl="1"/>
            <a:r>
              <a:rPr lang="en-US" sz="2400" dirty="0" smtClean="0"/>
              <a:t>(</a:t>
            </a:r>
            <a:r>
              <a:rPr lang="en-US" sz="2400" b="1" dirty="0" smtClean="0"/>
              <a:t>Top, Middle, Bottom</a:t>
            </a:r>
            <a:r>
              <a:rPr lang="en-US" sz="2400" dirty="0" smtClean="0"/>
              <a:t>)</a:t>
            </a:r>
          </a:p>
          <a:p>
            <a:r>
              <a:rPr lang="en-US" sz="2800" dirty="0" smtClean="0"/>
              <a:t>Data may be also be rotated to an angle within the cell</a:t>
            </a:r>
          </a:p>
          <a:p>
            <a:r>
              <a:rPr lang="en-US" sz="2800" dirty="0" smtClean="0"/>
              <a:t>Alignment </a:t>
            </a:r>
            <a:r>
              <a:rPr lang="en-US" sz="2800" dirty="0"/>
              <a:t>buttons are located on the </a:t>
            </a:r>
            <a:r>
              <a:rPr lang="en-US" sz="2800" b="1" dirty="0" smtClean="0"/>
              <a:t>[Home]</a:t>
            </a:r>
            <a:r>
              <a:rPr lang="en-US" sz="2800" dirty="0" smtClean="0"/>
              <a:t> </a:t>
            </a:r>
            <a:r>
              <a:rPr lang="en-US" sz="2800" b="1" dirty="0" smtClean="0"/>
              <a:t>tab</a:t>
            </a:r>
          </a:p>
          <a:p>
            <a:r>
              <a:rPr lang="en-US" sz="2800" dirty="0" smtClean="0"/>
              <a:t>May also Indent, Wrap or Merge Cells </a:t>
            </a:r>
          </a:p>
          <a:p>
            <a:pPr lvl="1"/>
            <a:r>
              <a:rPr lang="en-US" sz="2400" dirty="0" smtClean="0"/>
              <a:t>(Merged Cells </a:t>
            </a:r>
            <a:r>
              <a:rPr lang="en-US" sz="2400" b="1" dirty="0" smtClean="0"/>
              <a:t>Cannot</a:t>
            </a:r>
            <a:r>
              <a:rPr lang="en-US" sz="2400" dirty="0" smtClean="0"/>
              <a:t> be sorted)</a:t>
            </a:r>
            <a:endParaRPr lang="en-US" sz="240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CC1C0-A71C-4D90-A6D4-1E94ED8A7183}" type="slidenum">
              <a:rPr lang="en-US"/>
              <a:pPr/>
              <a:t>55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85800"/>
            <a:ext cx="3657600" cy="190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20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Indenting Cell Content</a:t>
            </a:r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>
          <a:xfrm>
            <a:off x="381000" y="4724400"/>
            <a:ext cx="7772400" cy="1828800"/>
          </a:xfrm>
        </p:spPr>
        <p:txBody>
          <a:bodyPr>
            <a:normAutofit/>
          </a:bodyPr>
          <a:lstStyle/>
          <a:p>
            <a:r>
              <a:rPr lang="en-US" dirty="0"/>
              <a:t>You increase </a:t>
            </a:r>
            <a:r>
              <a:rPr lang="en-US" dirty="0" smtClean="0"/>
              <a:t>or decrease the </a:t>
            </a:r>
            <a:r>
              <a:rPr lang="en-US" dirty="0"/>
              <a:t>indentation </a:t>
            </a:r>
            <a:r>
              <a:rPr lang="en-US" dirty="0" smtClean="0"/>
              <a:t>each </a:t>
            </a:r>
            <a:r>
              <a:rPr lang="en-US" dirty="0"/>
              <a:t>time you click </a:t>
            </a:r>
            <a:r>
              <a:rPr lang="en-US" dirty="0" smtClean="0"/>
              <a:t>a button </a:t>
            </a:r>
            <a:r>
              <a:rPr lang="en-US" dirty="0"/>
              <a:t>in the Alignment group on the </a:t>
            </a:r>
            <a:r>
              <a:rPr lang="en-US" dirty="0" smtClean="0"/>
              <a:t>[Home] </a:t>
            </a:r>
            <a:r>
              <a:rPr lang="en-US" dirty="0"/>
              <a:t>tab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9EDBF-412F-4CA1-B87A-FC3473091192}" type="slidenum">
              <a:rPr lang="en-US"/>
              <a:pPr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076" y="1295400"/>
            <a:ext cx="6193848" cy="322519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cxnSp>
        <p:nvCxnSpPr>
          <p:cNvPr id="3" name="Straight Arrow Connector 2"/>
          <p:cNvCxnSpPr/>
          <p:nvPr/>
        </p:nvCxnSpPr>
        <p:spPr>
          <a:xfrm flipV="1">
            <a:off x="4572000" y="3429000"/>
            <a:ext cx="53340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21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Merging Cells</a:t>
            </a: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393080" y="12652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One way to align text over several columns or rows is to </a:t>
            </a:r>
            <a:r>
              <a:rPr lang="en-US" b="1" dirty="0"/>
              <a:t>merge</a:t>
            </a:r>
            <a:r>
              <a:rPr lang="en-US" dirty="0"/>
              <a:t>, or combine, several cells into one </a:t>
            </a:r>
            <a:r>
              <a:rPr lang="en-US" dirty="0" smtClean="0"/>
              <a:t>cell.</a:t>
            </a:r>
          </a:p>
          <a:p>
            <a:pPr marL="0" indent="0">
              <a:buNone/>
            </a:pPr>
            <a:r>
              <a:rPr lang="en-US" dirty="0" smtClean="0"/>
              <a:t>Useful for a “Heading” over a range of cells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EDA9-22D3-4655-95C3-CA03DDBFD02D}" type="slidenum">
              <a:rPr lang="en-US"/>
              <a:pPr/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3469707"/>
            <a:ext cx="678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</a:t>
            </a:r>
            <a:r>
              <a:rPr lang="en-US" sz="2800" b="1" dirty="0" smtClean="0"/>
              <a:t>must not </a:t>
            </a:r>
            <a:r>
              <a:rPr lang="en-US" sz="2800" dirty="0" smtClean="0"/>
              <a:t>be any data in the adjacent cells being merged!</a:t>
            </a:r>
            <a:endParaRPr lang="en-US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185" y="4398764"/>
            <a:ext cx="5867400" cy="224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3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Merging Cells</a:t>
            </a: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381000" y="1371600"/>
            <a:ext cx="5181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Select the range of cells you want merged.</a:t>
            </a:r>
          </a:p>
          <a:p>
            <a:pPr lvl="1"/>
            <a:r>
              <a:rPr lang="en-US" dirty="0" smtClean="0"/>
              <a:t>Click the </a:t>
            </a:r>
            <a:r>
              <a:rPr lang="en-US" b="1" dirty="0" smtClean="0"/>
              <a:t>Merge &amp; Center button </a:t>
            </a:r>
            <a:r>
              <a:rPr lang="en-US" dirty="0" smtClean="0"/>
              <a:t>in the </a:t>
            </a:r>
            <a:r>
              <a:rPr lang="en-US" b="1" dirty="0" smtClean="0"/>
              <a:t>Alignment</a:t>
            </a:r>
            <a:r>
              <a:rPr lang="en-US" dirty="0" smtClean="0"/>
              <a:t> </a:t>
            </a:r>
            <a:r>
              <a:rPr lang="en-US" b="1" dirty="0" smtClean="0"/>
              <a:t>group</a:t>
            </a:r>
          </a:p>
          <a:p>
            <a:pPr marL="457200" lvl="1" indent="0">
              <a:buNone/>
            </a:pPr>
            <a:r>
              <a:rPr lang="en-US" b="1" dirty="0" smtClean="0"/>
              <a:t>or</a:t>
            </a:r>
          </a:p>
          <a:p>
            <a:pPr lvl="1"/>
            <a:r>
              <a:rPr lang="en-US" dirty="0" smtClean="0"/>
              <a:t>Click the </a:t>
            </a:r>
            <a:r>
              <a:rPr lang="en-US" b="1" dirty="0" smtClean="0"/>
              <a:t>Merge &amp; Center dialog Box </a:t>
            </a:r>
            <a:r>
              <a:rPr lang="en-US" dirty="0" smtClean="0"/>
              <a:t>and select </a:t>
            </a:r>
            <a:r>
              <a:rPr lang="en-US" b="1" dirty="0" smtClean="0"/>
              <a:t>Merge Across</a:t>
            </a:r>
            <a:r>
              <a:rPr lang="en-US" dirty="0" smtClean="0"/>
              <a:t>. This creates the same effect as Merge &amp; Center without centering the text</a:t>
            </a:r>
          </a:p>
          <a:p>
            <a:r>
              <a:rPr lang="en-US" dirty="0" smtClean="0"/>
              <a:t>You can also Merge a range of cell Rows and Columns to make a “Block” </a:t>
            </a:r>
          </a:p>
          <a:p>
            <a:r>
              <a:rPr lang="en-US" i="1" dirty="0" smtClean="0"/>
              <a:t>Remember the cells being merged must be empty or it will Erase the contents.</a:t>
            </a:r>
            <a:endParaRPr lang="en-US" i="1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EDA9-22D3-4655-95C3-CA03DDBFD02D}" type="slidenum">
              <a:rPr lang="en-US"/>
              <a:pPr/>
              <a:t>58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3" t="5993" r="41309" b="73801"/>
          <a:stretch/>
        </p:blipFill>
        <p:spPr bwMode="auto">
          <a:xfrm>
            <a:off x="5503333" y="2125064"/>
            <a:ext cx="3197037" cy="267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24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Rotating Cell Content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To save space or to provide visual interest to a worksheet, you can rotate the cell contents so </a:t>
            </a:r>
            <a:r>
              <a:rPr lang="en-US" dirty="0" smtClean="0"/>
              <a:t>they </a:t>
            </a:r>
            <a:r>
              <a:rPr lang="en-US" dirty="0"/>
              <a:t>appear at any angle or orientation</a:t>
            </a:r>
          </a:p>
          <a:p>
            <a:pPr lvl="1"/>
            <a:r>
              <a:rPr lang="en-US" dirty="0"/>
              <a:t>Select the range</a:t>
            </a:r>
          </a:p>
          <a:p>
            <a:pPr lvl="1"/>
            <a:r>
              <a:rPr lang="en-US" dirty="0"/>
              <a:t>In the </a:t>
            </a:r>
            <a:r>
              <a:rPr lang="en-US" b="1" dirty="0"/>
              <a:t>Alignment</a:t>
            </a:r>
            <a:r>
              <a:rPr lang="en-US" dirty="0"/>
              <a:t> </a:t>
            </a:r>
            <a:r>
              <a:rPr lang="en-US" b="1" dirty="0"/>
              <a:t>group</a:t>
            </a:r>
            <a:r>
              <a:rPr lang="en-US" dirty="0"/>
              <a:t>, click the </a:t>
            </a:r>
            <a:r>
              <a:rPr lang="en-US" b="1" dirty="0"/>
              <a:t>Orientation </a:t>
            </a:r>
            <a:r>
              <a:rPr lang="en-US" dirty="0"/>
              <a:t>button and </a:t>
            </a:r>
            <a:r>
              <a:rPr lang="en-US" dirty="0" smtClean="0"/>
              <a:t>choose the desired </a:t>
            </a:r>
            <a:r>
              <a:rPr lang="en-US" dirty="0"/>
              <a:t>rotation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B5ED6-8A2E-4CAA-839B-5B72ACAC0202}" type="slidenum">
              <a:rPr lang="en-US"/>
              <a:pPr/>
              <a:t>59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195262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43933" t="4110" r="30383" b="60159"/>
          <a:stretch/>
        </p:blipFill>
        <p:spPr bwMode="auto">
          <a:xfrm>
            <a:off x="3733800" y="4334201"/>
            <a:ext cx="2819400" cy="2042401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1917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63563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0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ADMINISTRATION</a:t>
            </a:r>
            <a:endParaRPr sz="40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4096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pPr>
              <a:spcBef>
                <a:spcPct val="25000"/>
              </a:spcBef>
            </a:pPr>
            <a:r>
              <a:rPr lang="en-US" dirty="0" smtClean="0"/>
              <a:t>Turn off cell phones or switch to vibrate.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Respect each other in the classroom.  One person talking at a time.  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If you have a question, ask it. You might not be the only one who wants to know!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Because this is a computer lab – Be careful with your drinks!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There will be a 10 minute break each hour.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The class is scheduled from 5:30 PM -8:30 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2D1CC-C28E-4272-8481-B3C2E5DD3C2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09603" name="Picture 9" descr="1000348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8600" y="5911948"/>
            <a:ext cx="9690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ell-phone-jun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228600"/>
            <a:ext cx="682625" cy="914400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Rotating Cell Content</a:t>
            </a:r>
          </a:p>
        </p:txBody>
      </p:sp>
      <p:pic>
        <p:nvPicPr>
          <p:cNvPr id="18435" name="Picture 6" descr="FigEX2-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204" r="25904"/>
          <a:stretch>
            <a:fillRect/>
          </a:stretch>
        </p:blipFill>
        <p:spPr>
          <a:xfrm>
            <a:off x="609600" y="1447800"/>
            <a:ext cx="7848600" cy="4397320"/>
          </a:xfr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42293-C1CB-474C-9C04-8C50D328558D}" type="slidenum">
              <a:rPr lang="en-US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Cell Borders</a:t>
            </a:r>
          </a:p>
        </p:txBody>
      </p:sp>
      <p:sp>
        <p:nvSpPr>
          <p:cNvPr id="19459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38862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can add </a:t>
            </a:r>
            <a:r>
              <a:rPr lang="en-US" b="1" dirty="0" smtClean="0"/>
              <a:t>Borders</a:t>
            </a:r>
            <a:r>
              <a:rPr lang="en-US" dirty="0" smtClean="0"/>
              <a:t> </a:t>
            </a:r>
            <a:r>
              <a:rPr lang="en-US" dirty="0"/>
              <a:t>to the left, top, right, or bottom of a cell or range, around an entire cell, or around the outside edges of a range using the </a:t>
            </a:r>
            <a:r>
              <a:rPr lang="en-US" b="1" dirty="0"/>
              <a:t>Border </a:t>
            </a:r>
            <a:r>
              <a:rPr lang="en-US" b="1" dirty="0" smtClean="0"/>
              <a:t>Dialog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DAB-FCF5-42E9-A776-80B6BA396DDE}" type="slidenum">
              <a:rPr lang="en-US"/>
              <a:pPr/>
              <a:t>61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1884" r="61344" b="23116"/>
          <a:stretch/>
        </p:blipFill>
        <p:spPr bwMode="auto">
          <a:xfrm>
            <a:off x="4953000" y="1143000"/>
            <a:ext cx="3006246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2133600" y="1981200"/>
            <a:ext cx="3962400" cy="388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60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441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Format Cells</a:t>
            </a:r>
            <a:br>
              <a:rPr lang="en-US" dirty="0" smtClean="0"/>
            </a:br>
            <a:r>
              <a:rPr lang="en-US" dirty="0" smtClean="0"/>
              <a:t>	 Dialog Box</a:t>
            </a:r>
            <a:endParaRPr lang="en-US" dirty="0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5257799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</a:t>
            </a:r>
            <a:r>
              <a:rPr lang="en-US" sz="3200" b="1" dirty="0" smtClean="0"/>
              <a:t>Format Cells </a:t>
            </a:r>
            <a:r>
              <a:rPr lang="en-US" sz="3200" dirty="0" smtClean="0"/>
              <a:t>dialog box provides access to all formatting options related to cells</a:t>
            </a:r>
          </a:p>
          <a:p>
            <a:r>
              <a:rPr lang="en-US" sz="3200" dirty="0" smtClean="0"/>
              <a:t>The Format Cells dialog box has six tabs, each focusing on a different set of formatting options</a:t>
            </a:r>
            <a:endParaRPr lang="en-US" sz="3200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68DE-5AB8-4E6C-8083-59584DD845E5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28599"/>
            <a:ext cx="3429000" cy="6526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533400" y="6324600"/>
            <a:ext cx="5638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0599" y="6488668"/>
            <a:ext cx="405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also access with a </a:t>
            </a:r>
            <a:r>
              <a:rPr lang="en-US" b="1" dirty="0" smtClean="0"/>
              <a:t>&lt;Right Click&gt;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004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Format Cells Dialog Box</a:t>
            </a:r>
            <a:endParaRPr lang="en-US" dirty="0"/>
          </a:p>
        </p:txBody>
      </p:sp>
      <p:pic>
        <p:nvPicPr>
          <p:cNvPr id="5" name="Content Placeholder 4" descr="FigEX2-15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472" t="7859" r="51180" b="38772"/>
          <a:stretch>
            <a:fillRect/>
          </a:stretch>
        </p:blipFill>
        <p:spPr>
          <a:xfrm>
            <a:off x="228600" y="1143000"/>
            <a:ext cx="7467600" cy="5467350"/>
          </a:xfr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368DE-5AB8-4E6C-8083-59584DD845E5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8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Changing Column Width </a:t>
            </a:r>
            <a:br>
              <a:rPr lang="en-US" smtClean="0"/>
            </a:br>
            <a:r>
              <a:rPr lang="en-US" smtClean="0"/>
              <a:t>and Row Height</a:t>
            </a:r>
            <a:endParaRPr lang="en-US" dirty="0"/>
          </a:p>
        </p:txBody>
      </p:sp>
      <p:sp>
        <p:nvSpPr>
          <p:cNvPr id="14339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953000"/>
          </a:xfrm>
        </p:spPr>
        <p:txBody>
          <a:bodyPr>
            <a:normAutofit/>
          </a:bodyPr>
          <a:lstStyle/>
          <a:p>
            <a:r>
              <a:rPr lang="en-US" b="1" dirty="0" smtClean="0"/>
              <a:t>Column Widths</a:t>
            </a:r>
            <a:r>
              <a:rPr lang="en-US" dirty="0" smtClean="0"/>
              <a:t> and </a:t>
            </a:r>
            <a:r>
              <a:rPr lang="en-US" b="1" dirty="0"/>
              <a:t>R</a:t>
            </a:r>
            <a:r>
              <a:rPr lang="en-US" b="1" dirty="0" smtClean="0"/>
              <a:t>ow Heights </a:t>
            </a:r>
            <a:r>
              <a:rPr lang="en-US" dirty="0" smtClean="0"/>
              <a:t>can be adjusted to fit data, create visual space, etc</a:t>
            </a:r>
          </a:p>
          <a:p>
            <a:pPr lvl="1"/>
            <a:r>
              <a:rPr lang="en-US" dirty="0" smtClean="0"/>
              <a:t>The default column width is 8.38 standard-sized characters</a:t>
            </a:r>
          </a:p>
          <a:p>
            <a:pPr lvl="1"/>
            <a:r>
              <a:rPr lang="en-US" dirty="0" smtClean="0"/>
              <a:t>Row heights are expressed in “Points” {</a:t>
            </a:r>
            <a:r>
              <a:rPr lang="en-US" sz="2400" dirty="0" smtClean="0"/>
              <a:t>72=1 inch}</a:t>
            </a:r>
          </a:p>
          <a:p>
            <a:r>
              <a:rPr lang="en-US" b="1" dirty="0" err="1" smtClean="0"/>
              <a:t>Autofit</a:t>
            </a:r>
            <a:r>
              <a:rPr lang="en-US" dirty="0" smtClean="0"/>
              <a:t> eliminates any empty space by matching</a:t>
            </a:r>
          </a:p>
          <a:p>
            <a:pPr lvl="1"/>
            <a:r>
              <a:rPr lang="en-US" dirty="0" smtClean="0"/>
              <a:t> the </a:t>
            </a:r>
            <a:r>
              <a:rPr lang="en-US" b="1" dirty="0" smtClean="0"/>
              <a:t>column</a:t>
            </a:r>
            <a:r>
              <a:rPr lang="en-US" dirty="0" smtClean="0"/>
              <a:t> to the </a:t>
            </a:r>
            <a:r>
              <a:rPr lang="en-US" b="1" dirty="0" smtClean="0"/>
              <a:t>width</a:t>
            </a:r>
            <a:r>
              <a:rPr lang="en-US" dirty="0" smtClean="0"/>
              <a:t> of the </a:t>
            </a:r>
            <a:r>
              <a:rPr lang="en-US" b="1" dirty="0" smtClean="0"/>
              <a:t>longest</a:t>
            </a:r>
            <a:r>
              <a:rPr lang="en-US" dirty="0" smtClean="0"/>
              <a:t> cell entry</a:t>
            </a:r>
          </a:p>
          <a:p>
            <a:pPr lvl="1"/>
            <a:r>
              <a:rPr lang="en-US" dirty="0" smtClean="0"/>
              <a:t> the </a:t>
            </a:r>
            <a:r>
              <a:rPr lang="en-US" b="1" dirty="0" smtClean="0"/>
              <a:t>row</a:t>
            </a:r>
            <a:r>
              <a:rPr lang="en-US" dirty="0" smtClean="0"/>
              <a:t> to the </a:t>
            </a:r>
            <a:r>
              <a:rPr lang="en-US" b="1" dirty="0" smtClean="0"/>
              <a:t>height</a:t>
            </a:r>
            <a:r>
              <a:rPr lang="en-US" dirty="0" smtClean="0"/>
              <a:t> of the </a:t>
            </a:r>
            <a:r>
              <a:rPr lang="en-US" b="1" dirty="0" smtClean="0"/>
              <a:t>tallest</a:t>
            </a:r>
            <a:r>
              <a:rPr lang="en-US" dirty="0" smtClean="0"/>
              <a:t> cell entry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4E04E-44CD-4619-8B3D-1CB3C7298B4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7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2800" dirty="0" smtClean="0"/>
              <a:t>Changing Column Width </a:t>
            </a:r>
            <a:br>
              <a:rPr lang="en-US" sz="2800" dirty="0" smtClean="0"/>
            </a:br>
            <a:r>
              <a:rPr lang="en-US" sz="2800" dirty="0" smtClean="0"/>
              <a:t>and Row Height</a:t>
            </a:r>
            <a:endParaRPr lang="en-US" sz="2800" dirty="0"/>
          </a:p>
        </p:txBody>
      </p:sp>
      <p:sp>
        <p:nvSpPr>
          <p:cNvPr id="15363" name="Rectangle 3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Position the cursor on the border between column or row headers</a:t>
            </a:r>
          </a:p>
          <a:p>
            <a:r>
              <a:rPr lang="en-US" dirty="0" smtClean="0"/>
              <a:t>When the cursor changes to a </a:t>
            </a:r>
            <a:r>
              <a:rPr lang="en-US" b="1" dirty="0" smtClean="0"/>
              <a:t>resize cursor</a:t>
            </a:r>
            <a:r>
              <a:rPr lang="en-US" dirty="0" smtClean="0"/>
              <a:t>, left click and drag to resize the column or row</a:t>
            </a:r>
          </a:p>
          <a:p>
            <a:pPr>
              <a:buNone/>
            </a:pPr>
            <a:r>
              <a:rPr lang="en-US" sz="3800" dirty="0"/>
              <a:t>or</a:t>
            </a:r>
          </a:p>
          <a:p>
            <a:r>
              <a:rPr lang="en-US" dirty="0" smtClean="0"/>
              <a:t>&lt;Double Left Click&gt; to Auto Size the Cell to fit the contents</a:t>
            </a:r>
          </a:p>
          <a:p>
            <a:pPr>
              <a:buNone/>
            </a:pPr>
            <a:r>
              <a:rPr lang="en-US" sz="3800" dirty="0" smtClean="0"/>
              <a:t>or</a:t>
            </a:r>
          </a:p>
          <a:p>
            <a:r>
              <a:rPr lang="en-US" dirty="0" smtClean="0"/>
              <a:t>Select one or more columns or rows</a:t>
            </a:r>
          </a:p>
          <a:p>
            <a:r>
              <a:rPr lang="en-US" dirty="0" smtClean="0"/>
              <a:t>Go to the </a:t>
            </a:r>
            <a:r>
              <a:rPr lang="en-US" b="1" dirty="0" smtClean="0"/>
              <a:t>[Home]</a:t>
            </a:r>
            <a:r>
              <a:rPr lang="en-US" dirty="0" smtClean="0"/>
              <a:t> T</a:t>
            </a:r>
            <a:r>
              <a:rPr lang="en-US" b="1" dirty="0" smtClean="0"/>
              <a:t>ab</a:t>
            </a:r>
            <a:r>
              <a:rPr lang="en-US" dirty="0" smtClean="0"/>
              <a:t> – </a:t>
            </a:r>
            <a:r>
              <a:rPr lang="en-US" b="1" dirty="0" smtClean="0"/>
              <a:t>Cells</a:t>
            </a:r>
            <a:r>
              <a:rPr lang="en-US" dirty="0" smtClean="0"/>
              <a:t> </a:t>
            </a:r>
            <a:r>
              <a:rPr lang="en-US" b="1" dirty="0" smtClean="0"/>
              <a:t>group</a:t>
            </a:r>
            <a:r>
              <a:rPr lang="en-US" dirty="0" smtClean="0"/>
              <a:t> and click on the </a:t>
            </a:r>
            <a:r>
              <a:rPr lang="en-US" b="1" dirty="0" smtClean="0"/>
              <a:t>Format</a:t>
            </a:r>
            <a:r>
              <a:rPr lang="en-US" dirty="0" smtClean="0"/>
              <a:t> button, and then click </a:t>
            </a:r>
            <a:r>
              <a:rPr lang="en-US" b="1" dirty="0" smtClean="0"/>
              <a:t>Column</a:t>
            </a:r>
            <a:r>
              <a:rPr lang="en-US" dirty="0" smtClean="0"/>
              <a:t> </a:t>
            </a:r>
            <a:r>
              <a:rPr lang="en-US" b="1" dirty="0" smtClean="0"/>
              <a:t>Width</a:t>
            </a:r>
            <a:r>
              <a:rPr lang="en-US" dirty="0" smtClean="0"/>
              <a:t> or </a:t>
            </a:r>
            <a:r>
              <a:rPr lang="en-US" b="1" dirty="0" smtClean="0"/>
              <a:t>Row</a:t>
            </a:r>
            <a:r>
              <a:rPr lang="en-US" dirty="0" smtClean="0"/>
              <a:t> </a:t>
            </a:r>
            <a:r>
              <a:rPr lang="en-US" b="1" dirty="0" smtClean="0"/>
              <a:t>Height</a:t>
            </a:r>
          </a:p>
          <a:p>
            <a:pPr lvl="1"/>
            <a:r>
              <a:rPr lang="en-US" dirty="0" smtClean="0"/>
              <a:t>Type the desired column width or row height  and then click the </a:t>
            </a:r>
            <a:r>
              <a:rPr lang="en-US" b="1" dirty="0" smtClean="0"/>
              <a:t>OK</a:t>
            </a:r>
            <a:r>
              <a:rPr lang="en-US" dirty="0" smtClean="0"/>
              <a:t> button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C7FAC-E0DB-4E46-9CCF-0BDB4E0510B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4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Changing Column Width </a:t>
            </a:r>
            <a:br>
              <a:rPr lang="en-US" dirty="0" smtClean="0"/>
            </a:br>
            <a:r>
              <a:rPr lang="en-US" dirty="0" smtClean="0"/>
              <a:t>and Row Height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3429000"/>
          </a:xfrm>
        </p:spPr>
        <p:txBody>
          <a:bodyPr/>
          <a:lstStyle/>
          <a:p>
            <a:r>
              <a:rPr lang="en-US" dirty="0" err="1" smtClean="0"/>
              <a:t>Autofit</a:t>
            </a:r>
            <a:r>
              <a:rPr lang="en-US" dirty="0" smtClean="0"/>
              <a:t> a column or row automatically resizes the row or column to fit the largest cell value</a:t>
            </a:r>
          </a:p>
          <a:p>
            <a:r>
              <a:rPr lang="en-US" dirty="0" err="1" smtClean="0"/>
              <a:t>Autofit</a:t>
            </a:r>
            <a:r>
              <a:rPr lang="en-US" dirty="0" smtClean="0"/>
              <a:t> by placing the cursor in the same position as manual resizing, then </a:t>
            </a:r>
          </a:p>
          <a:p>
            <a:r>
              <a:rPr lang="en-US" b="1" dirty="0" smtClean="0"/>
              <a:t>&lt;double-left-click&gt;</a:t>
            </a:r>
            <a:r>
              <a:rPr lang="en-US" dirty="0" smtClean="0"/>
              <a:t> (rather than dragging)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B6A50-28FF-4C03-A73F-7372A1289FEA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Entering </a:t>
            </a:r>
            <a:r>
              <a:rPr lang="en-US" i="1" dirty="0" smtClean="0"/>
              <a:t>Multiple Lines </a:t>
            </a:r>
            <a:r>
              <a:rPr lang="en-US" dirty="0" smtClean="0"/>
              <a:t>of Text </a:t>
            </a:r>
            <a:br>
              <a:rPr lang="en-US" dirty="0" smtClean="0"/>
            </a:br>
            <a:r>
              <a:rPr lang="en-US" i="1" dirty="0" smtClean="0"/>
              <a:t>Within</a:t>
            </a:r>
            <a:r>
              <a:rPr lang="en-US" dirty="0" smtClean="0"/>
              <a:t> a Cell</a:t>
            </a:r>
            <a:endParaRPr lang="en-US" dirty="0"/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Type the first line of text</a:t>
            </a:r>
          </a:p>
          <a:p>
            <a:r>
              <a:rPr lang="en-US" sz="2400" dirty="0" smtClean="0"/>
              <a:t>For each additional line of text, press the &lt;</a:t>
            </a:r>
            <a:r>
              <a:rPr lang="en-US" sz="2400" b="1" dirty="0" smtClean="0"/>
              <a:t>Alt&gt;&lt;Enter&gt;</a:t>
            </a:r>
            <a:r>
              <a:rPr lang="en-US" sz="2400" dirty="0" smtClean="0"/>
              <a:t> keys and then continue typing </a:t>
            </a:r>
          </a:p>
          <a:p>
            <a:r>
              <a:rPr lang="en-US" sz="2400" dirty="0" smtClean="0"/>
              <a:t>Pressing </a:t>
            </a:r>
            <a:r>
              <a:rPr lang="en-US" sz="2400" b="1" dirty="0" smtClean="0"/>
              <a:t>&lt;enter&gt; </a:t>
            </a:r>
            <a:r>
              <a:rPr lang="en-US" sz="2400" dirty="0" smtClean="0"/>
              <a:t>in Excel terminates data input and moves &lt;Down&gt; a row. (default setting)</a:t>
            </a:r>
          </a:p>
          <a:p>
            <a:r>
              <a:rPr lang="en-US" sz="2400" dirty="0"/>
              <a:t>Pressing </a:t>
            </a:r>
            <a:r>
              <a:rPr lang="en-US" sz="2400" b="1" dirty="0" smtClean="0"/>
              <a:t>&lt;Tab&gt; </a:t>
            </a:r>
            <a:r>
              <a:rPr lang="en-US" sz="2400" dirty="0"/>
              <a:t>in Excel terminates data input and moves </a:t>
            </a:r>
            <a:r>
              <a:rPr lang="en-US" sz="2400" dirty="0" smtClean="0"/>
              <a:t>&lt;Right&gt; </a:t>
            </a:r>
            <a:r>
              <a:rPr lang="en-US" sz="2400" dirty="0"/>
              <a:t>a </a:t>
            </a:r>
            <a:r>
              <a:rPr lang="en-US" sz="2400" dirty="0" smtClean="0"/>
              <a:t>Column. </a:t>
            </a:r>
            <a:r>
              <a:rPr lang="en-US" sz="2400" dirty="0"/>
              <a:t>(default setting)</a:t>
            </a:r>
          </a:p>
          <a:p>
            <a:r>
              <a:rPr lang="en-US" sz="2400" b="1" dirty="0" smtClean="0"/>
              <a:t>&lt;Alt&gt;&lt;Enter&gt;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/>
              <a:t>puts a “hard coded” &lt;return&gt; (Line Feed) </a:t>
            </a:r>
          </a:p>
          <a:p>
            <a:r>
              <a:rPr lang="en-US" sz="2400" dirty="0" smtClean="0"/>
              <a:t>You can also format a cell to have the text “WRAP” in the cell – But WRAP will “break” the line when the cell is full,  </a:t>
            </a:r>
            <a:r>
              <a:rPr lang="en-US" sz="2400" i="1" dirty="0" smtClean="0"/>
              <a:t>not where you want it.</a:t>
            </a:r>
            <a:endParaRPr lang="en-US" sz="2400" i="1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DCBD1-F9D1-40EF-947F-5B5AA5B4981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3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c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276225"/>
            <a:ext cx="2381250" cy="23812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362200" y="4191000"/>
            <a:ext cx="7010400" cy="2209800"/>
          </a:xfrm>
          <a:prstGeom prst="rect">
            <a:avLst/>
          </a:prstGeom>
        </p:spPr>
        <p:txBody>
          <a:bodyPr vert="horz" lIns="45720" rIns="45720" anchor="t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cap="all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rPr>
              <a:t>FORMATTING CELLS</a:t>
            </a:r>
            <a:endParaRPr kumimoji="0" lang="en-US" sz="4600" b="1" i="0" u="none" strike="noStrike" kern="1200" cap="all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http://www.bridgeschristianchurch.org/images/library/compus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819400"/>
            <a:ext cx="2438399" cy="1854119"/>
          </a:xfrm>
          <a:prstGeom prst="rect">
            <a:avLst/>
          </a:prstGeom>
          <a:noFill/>
        </p:spPr>
      </p:pic>
      <p:pic>
        <p:nvPicPr>
          <p:cNvPr id="167938" name="Picture 2" descr="http://icons.iconarchive.com/icons/tpdkdesign.net/refresh-cl/256/Hardware-My-Phone-Menu-icon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5715000"/>
            <a:ext cx="1143000" cy="1143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C0FA8-56BB-4BDE-A65A-40B3BE11593A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2493907"/>
            <a:ext cx="5791200" cy="3962400"/>
          </a:xfrm>
        </p:spPr>
        <p:txBody>
          <a:bodyPr>
            <a:noAutofit/>
          </a:bodyPr>
          <a:lstStyle/>
          <a:p>
            <a:r>
              <a:rPr lang="en-US" sz="6600" dirty="0" smtClean="0"/>
              <a:t>Introduction to Formulas and Functions</a:t>
            </a:r>
            <a:endParaRPr lang="en-US" sz="6600" dirty="0"/>
          </a:p>
        </p:txBody>
      </p:sp>
      <p:pic>
        <p:nvPicPr>
          <p:cNvPr id="6" name="Picture 5" descr="exce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100" y="276225"/>
            <a:ext cx="2381250" cy="2381250"/>
          </a:xfrm>
          <a:prstGeom prst="rect">
            <a:avLst/>
          </a:prstGeom>
        </p:spPr>
      </p:pic>
      <p:pic>
        <p:nvPicPr>
          <p:cNvPr id="7" name="Picture 6" descr="http://www.bridgeschristianchurch.org/images/library/compus.pn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5181600"/>
            <a:ext cx="1676400" cy="1274707"/>
          </a:xfrm>
          <a:prstGeom prst="rect">
            <a:avLst/>
          </a:prstGeom>
          <a:noFill/>
        </p:spPr>
      </p:pic>
      <p:pic>
        <p:nvPicPr>
          <p:cNvPr id="107522" name="Picture 2" descr="File:Greek uc sigma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143000"/>
            <a:ext cx="2990015" cy="37338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3791-ED6C-41A9-9553-5EAD255C390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971800" y="280987"/>
            <a:ext cx="3505200" cy="1752600"/>
          </a:xfrm>
          <a:prstGeom prst="rect">
            <a:avLst/>
          </a:prstGeom>
        </p:spPr>
        <p:txBody>
          <a:bodyPr vert="horz" lIns="45720" tIns="0" rIns="45720" bIns="0" anchor="b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Nolan Tomboulian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/>
              </a:rPr>
              <a:t>Tomboulian@yahoo.com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Tomboulian.wikispaces.com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91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563563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40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ADMINISTRATION</a:t>
            </a:r>
            <a:endParaRPr sz="40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40960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ct val="25000"/>
              </a:spcBef>
            </a:pPr>
            <a:r>
              <a:rPr lang="en-US" dirty="0" smtClean="0"/>
              <a:t>Turn off cell phones or switch to vibrate.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Respect each other in the classroom. </a:t>
            </a:r>
          </a:p>
          <a:p>
            <a:pPr lvl="1">
              <a:spcBef>
                <a:spcPct val="25000"/>
              </a:spcBef>
            </a:pPr>
            <a:r>
              <a:rPr lang="en-US" dirty="0" smtClean="0"/>
              <a:t> One person talking at a time.  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If you have a question, ask it. </a:t>
            </a:r>
          </a:p>
          <a:p>
            <a:pPr lvl="1">
              <a:spcBef>
                <a:spcPct val="25000"/>
              </a:spcBef>
            </a:pPr>
            <a:r>
              <a:rPr lang="en-US" dirty="0" smtClean="0"/>
              <a:t>You might not be the only one who wants to know!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Because this is a computer lab </a:t>
            </a:r>
          </a:p>
          <a:p>
            <a:pPr lvl="1">
              <a:spcBef>
                <a:spcPct val="25000"/>
              </a:spcBef>
            </a:pPr>
            <a:r>
              <a:rPr lang="en-US" dirty="0" smtClean="0"/>
              <a:t> Be careful with your drinks!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There will be a 10 minute break each hour.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Lunch will be 1 hour. 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The class is scheduled from 7:30 AM -3:30 PM</a:t>
            </a:r>
          </a:p>
          <a:p>
            <a:pPr>
              <a:spcBef>
                <a:spcPct val="25000"/>
              </a:spcBef>
            </a:pPr>
            <a:r>
              <a:rPr lang="en-US" dirty="0" smtClean="0"/>
              <a:t>Please remember to turn in the Evaluation (WITH COMMENTS)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2D1CC-C28E-4272-8481-B3C2E5DD3C2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09603" name="Picture 9" descr="1000348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28600" y="5911948"/>
            <a:ext cx="96908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ell-phone-jun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5800" y="228600"/>
            <a:ext cx="682625" cy="914400"/>
          </a:xfrm>
          <a:prstGeom prst="rect">
            <a:avLst/>
          </a:prstGeom>
          <a:effectLst>
            <a:outerShdw blurRad="50800" dist="50800" dir="54000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9020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Formulas</a:t>
            </a:r>
            <a:endParaRPr lang="en-US" dirty="0"/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xfrm>
            <a:off x="457200" y="1219200"/>
            <a:ext cx="8077200" cy="5029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 </a:t>
            </a:r>
            <a:r>
              <a:rPr lang="en-US" sz="4000" b="1" dirty="0"/>
              <a:t>formula</a:t>
            </a:r>
            <a:r>
              <a:rPr lang="en-US" b="1" dirty="0"/>
              <a:t> </a:t>
            </a:r>
            <a:r>
              <a:rPr lang="en-US" dirty="0"/>
              <a:t>is an expression that returns a </a:t>
            </a:r>
            <a:r>
              <a:rPr lang="en-US" dirty="0" smtClean="0"/>
              <a:t>value (Calculation)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A formula is written using </a:t>
            </a:r>
            <a:r>
              <a:rPr lang="en-US" b="1" dirty="0"/>
              <a:t>operators </a:t>
            </a:r>
            <a:r>
              <a:rPr lang="en-US" dirty="0"/>
              <a:t>that combine different </a:t>
            </a:r>
            <a:r>
              <a:rPr lang="en-US" dirty="0" smtClean="0"/>
              <a:t>values (or cells), </a:t>
            </a:r>
            <a:r>
              <a:rPr lang="en-US" dirty="0"/>
              <a:t>returning a single value </a:t>
            </a:r>
            <a:r>
              <a:rPr lang="en-US" dirty="0" smtClean="0"/>
              <a:t>to be </a:t>
            </a:r>
            <a:r>
              <a:rPr lang="en-US" dirty="0"/>
              <a:t>displayed in the cell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The most commonly used </a:t>
            </a:r>
            <a:r>
              <a:rPr lang="en-US" dirty="0" smtClean="0"/>
              <a:t>math operators are:</a:t>
            </a:r>
            <a:r>
              <a:rPr lang="en-US" b="1" dirty="0" smtClean="0"/>
              <a:t> </a:t>
            </a:r>
          </a:p>
          <a:p>
            <a:pPr marL="57150" indent="0" algn="ctr">
              <a:lnSpc>
                <a:spcPct val="90000"/>
              </a:lnSpc>
              <a:buNone/>
            </a:pPr>
            <a:r>
              <a:rPr lang="en-US" sz="4800" b="1" dirty="0" smtClean="0"/>
              <a:t>+ - * / ^ </a:t>
            </a:r>
            <a:r>
              <a:rPr lang="en-US" sz="3200" b="1" dirty="0" smtClean="0"/>
              <a:t>and</a:t>
            </a:r>
            <a:r>
              <a:rPr lang="en-US" sz="4800" b="1" dirty="0" smtClean="0"/>
              <a:t> ( )</a:t>
            </a:r>
          </a:p>
          <a:p>
            <a:pPr marL="57150" indent="0" algn="ctr">
              <a:lnSpc>
                <a:spcPct val="90000"/>
              </a:lnSpc>
              <a:buNone/>
            </a:pPr>
            <a:r>
              <a:rPr lang="en-US" sz="2400" b="1" dirty="0" smtClean="0"/>
              <a:t>Add, subtract, Multiply, Divide, Exponent and Parentheses</a:t>
            </a:r>
          </a:p>
          <a:p>
            <a:pPr marL="457200" lvl="1" indent="0">
              <a:lnSpc>
                <a:spcPct val="90000"/>
              </a:lnSpc>
              <a:buNone/>
              <a:tabLst>
                <a:tab pos="1654175" algn="l"/>
              </a:tabLst>
            </a:pPr>
            <a:r>
              <a:rPr lang="en-US" b="1" dirty="0" smtClean="0"/>
              <a:t>Formulas start with an: </a:t>
            </a:r>
            <a:r>
              <a:rPr lang="en-US" sz="5000" b="1" dirty="0" smtClean="0"/>
              <a:t>= (equal) </a:t>
            </a:r>
            <a:r>
              <a:rPr lang="en-US" b="1" dirty="0" smtClean="0"/>
              <a:t>sign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2AFB-F540-4629-8FB9-AE042F31B357}" type="slidenum">
              <a:rPr lang="en-US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Formulas</a:t>
            </a:r>
            <a:endParaRPr lang="en-US" dirty="0"/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257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/>
              <a:t>The </a:t>
            </a:r>
            <a:r>
              <a:rPr lang="en-US" sz="3600" b="1" dirty="0"/>
              <a:t>O</a:t>
            </a:r>
            <a:r>
              <a:rPr lang="en-US" sz="3600" b="1" dirty="0" smtClean="0"/>
              <a:t>rder </a:t>
            </a:r>
            <a:r>
              <a:rPr lang="en-US" sz="3600" b="1" dirty="0"/>
              <a:t>of </a:t>
            </a:r>
            <a:r>
              <a:rPr lang="en-US" sz="3600" b="1" dirty="0" smtClean="0"/>
              <a:t>Precedence  </a:t>
            </a:r>
            <a:r>
              <a:rPr lang="en-US" sz="3600" dirty="0" smtClean="0"/>
              <a:t>(</a:t>
            </a:r>
            <a:r>
              <a:rPr lang="en-US" sz="3600" i="1" dirty="0" smtClean="0"/>
              <a:t>or Order of Operations</a:t>
            </a:r>
            <a:r>
              <a:rPr lang="en-US" sz="3600" dirty="0" smtClean="0"/>
              <a:t>)</a:t>
            </a:r>
            <a:r>
              <a:rPr lang="en-US" sz="3600" b="1" dirty="0" smtClean="0"/>
              <a:t> </a:t>
            </a:r>
            <a:r>
              <a:rPr lang="en-US" sz="3600" dirty="0" smtClean="0"/>
              <a:t>is </a:t>
            </a:r>
            <a:r>
              <a:rPr lang="en-US" sz="3600" dirty="0"/>
              <a:t>a set of predefined </a:t>
            </a:r>
            <a:r>
              <a:rPr lang="en-US" sz="3600" dirty="0" smtClean="0"/>
              <a:t>mathematical rules </a:t>
            </a:r>
            <a:r>
              <a:rPr lang="en-US" sz="3600" dirty="0"/>
              <a:t>used to determine the sequence in which operators are applied in a </a:t>
            </a:r>
            <a:r>
              <a:rPr lang="en-US" sz="3600" dirty="0" smtClean="0"/>
              <a:t>calculation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Formulas can use: constants, cell references, or even other formulas and functions (NESTED)</a:t>
            </a:r>
          </a:p>
          <a:p>
            <a:pPr>
              <a:lnSpc>
                <a:spcPct val="90000"/>
              </a:lnSpc>
            </a:pPr>
            <a:r>
              <a:rPr lang="en-US" sz="3600" dirty="0" smtClean="0"/>
              <a:t>Formulas can contain up to 64 nested functions and be 8,000 characters long</a:t>
            </a:r>
            <a:endParaRPr lang="en-US" sz="36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F2AFB-F540-4629-8FB9-AE042F31B357}" type="slidenum">
              <a:rPr lang="en-US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Entering a Formula</a:t>
            </a:r>
          </a:p>
        </p:txBody>
      </p:sp>
      <p:pic>
        <p:nvPicPr>
          <p:cNvPr id="9" name="Content Placeholder 8" descr="FigEX1-22.bmp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24831" t="8351"/>
          <a:stretch>
            <a:fillRect/>
          </a:stretch>
        </p:blipFill>
        <p:spPr>
          <a:xfrm>
            <a:off x="533400" y="1447800"/>
            <a:ext cx="8242465" cy="3352800"/>
          </a:xfr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C51E-B502-4E47-9B55-92205455E01F}" type="slidenum">
              <a:rPr lang="en-US"/>
              <a:pPr/>
              <a:t>72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0100" y="5029200"/>
            <a:ext cx="796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Please Excuse My Dear Aunt Sally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00150" y="5715000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Parenthesis  Exponent     (Multiply </a:t>
            </a:r>
            <a:r>
              <a:rPr lang="en-US" b="1" u="sng" dirty="0" smtClean="0"/>
              <a:t>or</a:t>
            </a:r>
            <a:r>
              <a:rPr lang="en-US" b="1" dirty="0" smtClean="0"/>
              <a:t> Divide)    (Add </a:t>
            </a:r>
            <a:r>
              <a:rPr lang="en-US" b="1" u="sng" dirty="0" smtClean="0"/>
              <a:t>or</a:t>
            </a:r>
            <a:r>
              <a:rPr lang="en-US" b="1" dirty="0" smtClean="0"/>
              <a:t> Subtract)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0252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Order of Operations</a:t>
            </a:r>
            <a:endParaRPr lang="en-US" dirty="0"/>
          </a:p>
        </p:txBody>
      </p:sp>
      <p:pic>
        <p:nvPicPr>
          <p:cNvPr id="7" name="Content Placeholder 6" descr="FigEX1-23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4831" t="38005" r="61254"/>
          <a:stretch>
            <a:fillRect/>
          </a:stretch>
        </p:blipFill>
        <p:spPr>
          <a:xfrm>
            <a:off x="304800" y="2590800"/>
            <a:ext cx="1524000" cy="2438400"/>
          </a:xfr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A979-C9B6-4179-B4F9-8780B83A7DD1}" type="slidenum">
              <a:rPr lang="en-US"/>
              <a:pPr/>
              <a:t>73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5300" y="5029200"/>
            <a:ext cx="8496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P</a:t>
            </a:r>
            <a:r>
              <a:rPr lang="en-US" sz="4000" dirty="0" smtClean="0"/>
              <a:t>lease </a:t>
            </a:r>
            <a:r>
              <a:rPr lang="en-US" sz="4400" b="1" dirty="0"/>
              <a:t>E</a:t>
            </a:r>
            <a:r>
              <a:rPr lang="en-US" sz="4000" dirty="0" smtClean="0"/>
              <a:t>xcuse </a:t>
            </a:r>
            <a:r>
              <a:rPr lang="en-US" sz="4400" b="1" dirty="0"/>
              <a:t>M</a:t>
            </a:r>
            <a:r>
              <a:rPr lang="en-US" sz="4000" dirty="0" smtClean="0"/>
              <a:t>y </a:t>
            </a:r>
            <a:r>
              <a:rPr lang="en-US" sz="4400" b="1" dirty="0"/>
              <a:t>D</a:t>
            </a:r>
            <a:r>
              <a:rPr lang="en-US" sz="4000" dirty="0" smtClean="0"/>
              <a:t>ear </a:t>
            </a:r>
            <a:r>
              <a:rPr lang="en-US" sz="4400" b="1" dirty="0"/>
              <a:t>A</a:t>
            </a:r>
            <a:r>
              <a:rPr lang="en-US" sz="4000" dirty="0" smtClean="0"/>
              <a:t>unt </a:t>
            </a:r>
            <a:r>
              <a:rPr lang="en-US" sz="4400" b="1" dirty="0"/>
              <a:t>S</a:t>
            </a:r>
            <a:r>
              <a:rPr lang="en-US" sz="4000" dirty="0" smtClean="0"/>
              <a:t>ally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024428" y="5943600"/>
            <a:ext cx="7438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</a:t>
            </a:r>
            <a:r>
              <a:rPr lang="en-US" sz="2000" dirty="0" smtClean="0"/>
              <a:t>arenthesis  </a:t>
            </a:r>
            <a:r>
              <a:rPr lang="en-US" sz="2800" b="1" dirty="0"/>
              <a:t>E</a:t>
            </a:r>
            <a:r>
              <a:rPr lang="en-US" sz="2000" dirty="0" smtClean="0"/>
              <a:t>xponent (</a:t>
            </a:r>
            <a:r>
              <a:rPr lang="en-US" sz="2800" b="1" dirty="0"/>
              <a:t>M</a:t>
            </a:r>
            <a:r>
              <a:rPr lang="en-US" sz="2000" dirty="0" smtClean="0"/>
              <a:t>ultiply </a:t>
            </a:r>
            <a:r>
              <a:rPr lang="en-US" sz="2000" u="sng" dirty="0" smtClean="0"/>
              <a:t>or</a:t>
            </a:r>
            <a:r>
              <a:rPr lang="en-US" sz="2000" dirty="0" smtClean="0"/>
              <a:t> </a:t>
            </a:r>
            <a:r>
              <a:rPr lang="en-US" sz="2800" b="1" dirty="0"/>
              <a:t>D</a:t>
            </a:r>
            <a:r>
              <a:rPr lang="en-US" sz="2000" dirty="0" smtClean="0"/>
              <a:t>ivide) (</a:t>
            </a:r>
            <a:r>
              <a:rPr lang="en-US" sz="2800" b="1" dirty="0"/>
              <a:t>A</a:t>
            </a:r>
            <a:r>
              <a:rPr lang="en-US" sz="2000" dirty="0" smtClean="0"/>
              <a:t>dd </a:t>
            </a:r>
            <a:r>
              <a:rPr lang="en-US" sz="2000" u="sng" dirty="0" smtClean="0"/>
              <a:t>or</a:t>
            </a:r>
            <a:r>
              <a:rPr lang="en-US" sz="2000" dirty="0" smtClean="0"/>
              <a:t> </a:t>
            </a:r>
            <a:r>
              <a:rPr lang="en-US" sz="2800" b="1" dirty="0"/>
              <a:t>S</a:t>
            </a:r>
            <a:r>
              <a:rPr lang="en-US" sz="2000" dirty="0" smtClean="0"/>
              <a:t>ubtract)</a:t>
            </a:r>
            <a:endParaRPr lang="en-US" sz="2000" dirty="0"/>
          </a:p>
        </p:txBody>
      </p:sp>
      <p:pic>
        <p:nvPicPr>
          <p:cNvPr id="10" name="Content Placeholder 6" descr="FigEX1-23.bmp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44313" t="18632" r="7678"/>
          <a:stretch>
            <a:fillRect/>
          </a:stretch>
        </p:blipFill>
        <p:spPr>
          <a:xfrm>
            <a:off x="1943100" y="1828800"/>
            <a:ext cx="5257800" cy="3200400"/>
          </a:xfrm>
          <a:prstGeom prst="rect">
            <a:avLst/>
          </a:prstGeom>
        </p:spPr>
      </p:pic>
      <p:pic>
        <p:nvPicPr>
          <p:cNvPr id="11" name="Content Placeholder 6" descr="FigEX1-23.bmp"/>
          <p:cNvPicPr>
            <a:picLocks noChangeAspect="1"/>
          </p:cNvPicPr>
          <p:nvPr/>
        </p:nvPicPr>
        <p:blipFill>
          <a:blip r:embed="rId3" cstate="print"/>
          <a:srcRect l="91626" t="17663"/>
          <a:stretch>
            <a:fillRect/>
          </a:stretch>
        </p:blipFill>
        <p:spPr>
          <a:xfrm>
            <a:off x="7239000" y="1809750"/>
            <a:ext cx="917098" cy="3238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990600"/>
            <a:ext cx="70904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A1= 50		B1=10		C1=5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369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Entering a Formula</a:t>
            </a:r>
          </a:p>
        </p:txBody>
      </p:sp>
      <p:sp>
        <p:nvSpPr>
          <p:cNvPr id="29699" name="Rectangle 3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4800600"/>
          </a:xfrm>
        </p:spPr>
        <p:txBody>
          <a:bodyPr>
            <a:normAutofit/>
          </a:bodyPr>
          <a:lstStyle/>
          <a:p>
            <a:r>
              <a:rPr lang="en-US" dirty="0"/>
              <a:t>Click the cell </a:t>
            </a:r>
            <a:r>
              <a:rPr lang="en-US" dirty="0" smtClean="0"/>
              <a:t>where the </a:t>
            </a:r>
            <a:r>
              <a:rPr lang="en-US" dirty="0"/>
              <a:t>formula </a:t>
            </a:r>
            <a:r>
              <a:rPr lang="en-US" dirty="0" smtClean="0"/>
              <a:t>result will go</a:t>
            </a:r>
            <a:endParaRPr lang="en-US" dirty="0"/>
          </a:p>
          <a:p>
            <a:r>
              <a:rPr lang="en-US" dirty="0"/>
              <a:t>Type </a:t>
            </a:r>
            <a:r>
              <a:rPr lang="en-US" sz="4800" b="1" dirty="0"/>
              <a:t>=</a:t>
            </a:r>
            <a:r>
              <a:rPr lang="en-US" dirty="0"/>
              <a:t> and an expression that calculates a value using cell references and arithmetic </a:t>
            </a:r>
            <a:r>
              <a:rPr lang="en-US" dirty="0" smtClean="0"/>
              <a:t>operators:</a:t>
            </a:r>
          </a:p>
          <a:p>
            <a:pPr lvl="1"/>
            <a:r>
              <a:rPr lang="en-US" b="1" dirty="0" smtClean="0"/>
              <a:t>All formulas and functions begin with an equal (=) sign</a:t>
            </a:r>
          </a:p>
          <a:p>
            <a:pPr lvl="1"/>
            <a:r>
              <a:rPr lang="en-US" dirty="0" smtClean="0"/>
              <a:t>Without the </a:t>
            </a:r>
            <a:r>
              <a:rPr lang="en-US" sz="3200" b="1" dirty="0" smtClean="0"/>
              <a:t>=</a:t>
            </a:r>
            <a:r>
              <a:rPr lang="en-US" dirty="0" smtClean="0"/>
              <a:t>, you are just typing “TEXT”</a:t>
            </a:r>
            <a:endParaRPr lang="en-US" dirty="0"/>
          </a:p>
          <a:p>
            <a:r>
              <a:rPr lang="en-US" dirty="0"/>
              <a:t>Press </a:t>
            </a:r>
            <a:r>
              <a:rPr lang="en-US" b="1" dirty="0" smtClean="0"/>
              <a:t>Enter</a:t>
            </a:r>
            <a:r>
              <a:rPr lang="en-US" dirty="0" smtClean="0"/>
              <a:t> or </a:t>
            </a:r>
            <a:r>
              <a:rPr lang="en-US" b="1" dirty="0" smtClean="0"/>
              <a:t>Tab</a:t>
            </a:r>
            <a:r>
              <a:rPr lang="en-US" dirty="0" smtClean="0"/>
              <a:t> to </a:t>
            </a:r>
            <a:r>
              <a:rPr lang="en-US" dirty="0"/>
              <a:t>complete the </a:t>
            </a:r>
            <a:r>
              <a:rPr lang="en-US" dirty="0" smtClean="0"/>
              <a:t>formula</a:t>
            </a:r>
          </a:p>
          <a:p>
            <a:pPr lvl="1"/>
            <a:r>
              <a:rPr lang="en-US" sz="2400" dirty="0" smtClean="0"/>
              <a:t>&lt;enter&gt; moves down		 	&lt;Tab&gt; moves right</a:t>
            </a:r>
          </a:p>
          <a:p>
            <a:pPr lvl="1"/>
            <a:r>
              <a:rPr lang="en-US" sz="2400" dirty="0" smtClean="0"/>
              <a:t>&lt;Shift&gt;&lt;enter&gt; moves up		&lt;Shift Tab&gt; moves left</a:t>
            </a:r>
            <a:endParaRPr lang="en-US" sz="240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30B01-4E6C-4418-9F3F-F081E37F7D23}" type="slidenum">
              <a:rPr lang="en-US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a Formula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Excel provides tools to help you keep track of how formulas are built</a:t>
            </a:r>
          </a:p>
          <a:p>
            <a:r>
              <a:rPr lang="en-US" dirty="0" smtClean="0"/>
              <a:t>Color coded cell references</a:t>
            </a:r>
          </a:p>
          <a:p>
            <a:pPr lvl="1"/>
            <a:r>
              <a:rPr lang="en-US" dirty="0" smtClean="0"/>
              <a:t>Outlines of the cell are color coded to match the color of the cell reference in a formula</a:t>
            </a:r>
          </a:p>
          <a:p>
            <a:r>
              <a:rPr lang="en-US" dirty="0" smtClean="0"/>
              <a:t>Color coded parentheses</a:t>
            </a:r>
          </a:p>
          <a:p>
            <a:pPr lvl="1"/>
            <a:r>
              <a:rPr lang="en-US" dirty="0" smtClean="0"/>
              <a:t>Helpful when using multiple parenthesis </a:t>
            </a:r>
          </a:p>
          <a:p>
            <a:pPr lvl="1"/>
            <a:r>
              <a:rPr lang="en-US" dirty="0" smtClean="0"/>
              <a:t>Must have a closing </a:t>
            </a:r>
            <a:r>
              <a:rPr lang="en-US" sz="3500" b="1" dirty="0" smtClean="0"/>
              <a:t>)</a:t>
            </a:r>
            <a:r>
              <a:rPr lang="en-US" dirty="0" smtClean="0"/>
              <a:t> parenthesis for each open </a:t>
            </a:r>
            <a:r>
              <a:rPr lang="en-US" sz="3500" b="1" dirty="0" smtClean="0"/>
              <a:t>(</a:t>
            </a:r>
          </a:p>
          <a:p>
            <a:pPr lvl="1"/>
            <a:r>
              <a:rPr lang="en-US" dirty="0" smtClean="0"/>
              <a:t>NESTED Formulas:</a:t>
            </a:r>
          </a:p>
          <a:p>
            <a:pPr marL="457200" lvl="1" indent="0">
              <a:buNone/>
            </a:pPr>
            <a:r>
              <a:rPr lang="en-US" dirty="0" smtClean="0"/>
              <a:t>  =4*((A1*2) + (B6 + Sum(Q7:Q45)/ 4))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Entering a Formula</a:t>
            </a:r>
          </a:p>
        </p:txBody>
      </p:sp>
      <p:pic>
        <p:nvPicPr>
          <p:cNvPr id="30723" name="Picture 6" descr="FigEXT1-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240"/>
          <a:stretch>
            <a:fillRect/>
          </a:stretch>
        </p:blipFill>
        <p:spPr>
          <a:xfrm>
            <a:off x="609600" y="1447799"/>
            <a:ext cx="7924800" cy="4441433"/>
          </a:xfr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4CBD7-8DDF-4122-A26E-4C2963DEEB07}" type="slidenum">
              <a:rPr lang="en-US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2771" name="Rectangle 3"/>
          <p:cNvSpPr>
            <a:spLocks noGrp="1"/>
          </p:cNvSpPr>
          <p:nvPr>
            <p:ph idx="1"/>
          </p:nvPr>
        </p:nvSpPr>
        <p:spPr>
          <a:xfrm>
            <a:off x="6927" y="1219200"/>
            <a:ext cx="86868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</a:t>
            </a:r>
            <a:r>
              <a:rPr lang="en-US" sz="4300" b="1" dirty="0"/>
              <a:t>function </a:t>
            </a:r>
            <a:r>
              <a:rPr lang="en-US" dirty="0"/>
              <a:t>is </a:t>
            </a:r>
            <a:r>
              <a:rPr lang="en-US" dirty="0" smtClean="0"/>
              <a:t>an “operation” </a:t>
            </a:r>
            <a:r>
              <a:rPr lang="en-US" dirty="0"/>
              <a:t>that returns a </a:t>
            </a:r>
            <a:r>
              <a:rPr lang="en-US" dirty="0" smtClean="0"/>
              <a:t>value. </a:t>
            </a:r>
            <a:endParaRPr lang="en-US" dirty="0"/>
          </a:p>
          <a:p>
            <a:r>
              <a:rPr lang="en-US" dirty="0"/>
              <a:t>For example, to </a:t>
            </a:r>
            <a:r>
              <a:rPr lang="en-US" b="1" dirty="0"/>
              <a:t>add</a:t>
            </a:r>
            <a:r>
              <a:rPr lang="en-US" dirty="0"/>
              <a:t> the values in the </a:t>
            </a:r>
            <a:r>
              <a:rPr lang="en-US" dirty="0" smtClean="0"/>
              <a:t>range: </a:t>
            </a:r>
            <a:r>
              <a:rPr lang="en-US" b="1" dirty="0"/>
              <a:t>A1:A10</a:t>
            </a:r>
            <a:r>
              <a:rPr lang="en-US" dirty="0"/>
              <a:t>, you could enter the following long </a:t>
            </a:r>
            <a:r>
              <a:rPr lang="en-US" b="1" dirty="0"/>
              <a:t>formula</a:t>
            </a:r>
            <a:r>
              <a:rPr lang="en-US" sz="3200" b="1" dirty="0"/>
              <a:t>:</a:t>
            </a:r>
          </a:p>
          <a:p>
            <a:pPr lvl="2">
              <a:buFontTx/>
              <a:buNone/>
            </a:pPr>
            <a:r>
              <a:rPr lang="en-US" sz="3200" dirty="0">
                <a:solidFill>
                  <a:srgbClr val="FFFF00"/>
                </a:solidFill>
              </a:rPr>
              <a:t>	</a:t>
            </a:r>
            <a:r>
              <a:rPr lang="en-US" sz="3200" dirty="0"/>
              <a:t>=</a:t>
            </a:r>
            <a:r>
              <a:rPr lang="en-US" sz="3200" dirty="0" smtClean="0"/>
              <a:t>A1+A2+A3+A4+A5+A6+A7+A8+A9+A10</a:t>
            </a:r>
          </a:p>
          <a:p>
            <a:pPr lvl="2">
              <a:buFontTx/>
              <a:buNone/>
            </a:pPr>
            <a:r>
              <a:rPr lang="en-US" sz="3200" dirty="0" smtClean="0"/>
              <a:t>(But what if you had hundreds of rows of data?)</a:t>
            </a:r>
          </a:p>
          <a:p>
            <a:pPr>
              <a:buFontTx/>
              <a:buNone/>
            </a:pPr>
            <a:r>
              <a:rPr lang="en-US" dirty="0" smtClean="0"/>
              <a:t> </a:t>
            </a:r>
            <a:r>
              <a:rPr lang="en-US" dirty="0"/>
              <a:t>	Or, you could use the </a:t>
            </a:r>
            <a:r>
              <a:rPr lang="en-US" sz="4300" b="1" dirty="0"/>
              <a:t>SUM</a:t>
            </a:r>
            <a:r>
              <a:rPr lang="en-US" dirty="0"/>
              <a:t> function to accomplish the same thing:</a:t>
            </a:r>
          </a:p>
          <a:p>
            <a:pPr lvl="2">
              <a:buFontTx/>
              <a:buNone/>
            </a:pPr>
            <a:r>
              <a:rPr lang="en-US" dirty="0"/>
              <a:t>	</a:t>
            </a:r>
            <a:r>
              <a:rPr lang="en-US" sz="3200" b="1" dirty="0"/>
              <a:t>=SUM(A1:A10</a:t>
            </a:r>
            <a:r>
              <a:rPr lang="en-US" sz="3200" b="1" dirty="0" smtClean="0"/>
              <a:t>)</a:t>
            </a:r>
          </a:p>
          <a:p>
            <a:pPr lvl="2">
              <a:buFontTx/>
              <a:buNone/>
            </a:pPr>
            <a:r>
              <a:rPr lang="en-US" sz="3200" dirty="0" smtClean="0">
                <a:solidFill>
                  <a:srgbClr val="FFFFFF"/>
                </a:solidFill>
              </a:rPr>
              <a:t>Functions also have an Open ( and close )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23AF-6754-4291-B8F4-D34C2A5607BA}" type="slidenum">
              <a:rPr lang="en-US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0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Functions</a:t>
            </a:r>
            <a:endParaRPr lang="en-US" dirty="0"/>
          </a:p>
        </p:txBody>
      </p:sp>
      <p:sp>
        <p:nvSpPr>
          <p:cNvPr id="32771" name="Rectangle 3"/>
          <p:cNvSpPr>
            <a:spLocks noGrp="1"/>
          </p:cNvSpPr>
          <p:nvPr>
            <p:ph idx="1"/>
          </p:nvPr>
        </p:nvSpPr>
        <p:spPr>
          <a:xfrm>
            <a:off x="27709" y="2819400"/>
            <a:ext cx="4772891" cy="3200400"/>
          </a:xfrm>
        </p:spPr>
        <p:txBody>
          <a:bodyPr>
            <a:normAutofit/>
          </a:bodyPr>
          <a:lstStyle/>
          <a:p>
            <a:pPr lvl="1"/>
            <a:r>
              <a:rPr lang="en-US" b="1" dirty="0" smtClean="0"/>
              <a:t>Mathematical and Trig</a:t>
            </a:r>
          </a:p>
          <a:p>
            <a:pPr lvl="1"/>
            <a:r>
              <a:rPr lang="en-US" b="1" dirty="0" smtClean="0"/>
              <a:t>Financial</a:t>
            </a:r>
          </a:p>
          <a:p>
            <a:pPr lvl="1"/>
            <a:r>
              <a:rPr lang="en-US" b="1" dirty="0" smtClean="0"/>
              <a:t>Logical</a:t>
            </a:r>
          </a:p>
          <a:p>
            <a:pPr lvl="1"/>
            <a:r>
              <a:rPr lang="en-US" b="1" dirty="0" smtClean="0"/>
              <a:t>Date and Time</a:t>
            </a:r>
          </a:p>
          <a:p>
            <a:pPr lvl="1"/>
            <a:r>
              <a:rPr lang="en-US" b="1" dirty="0" smtClean="0"/>
              <a:t>TEXT Manipulation </a:t>
            </a:r>
          </a:p>
          <a:p>
            <a:pPr lvl="1"/>
            <a:r>
              <a:rPr lang="en-US" b="1" dirty="0" smtClean="0"/>
              <a:t>Lookup and Reference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623AF-6754-4291-B8F4-D34C2A5607BA}" type="slidenum">
              <a:rPr lang="en-US"/>
              <a:pPr/>
              <a:t>78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66" y="955964"/>
            <a:ext cx="6711667" cy="186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5800" y="32766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800" b="1" dirty="0" smtClean="0"/>
              <a:t>More Functions</a:t>
            </a:r>
            <a:endParaRPr lang="en-US" sz="2800" b="1" dirty="0"/>
          </a:p>
          <a:p>
            <a:pPr lvl="2"/>
            <a:r>
              <a:rPr lang="en-US" sz="2800" b="1" dirty="0"/>
              <a:t>Informational</a:t>
            </a:r>
          </a:p>
          <a:p>
            <a:pPr lvl="2"/>
            <a:r>
              <a:rPr lang="en-US" sz="2800" b="1" dirty="0"/>
              <a:t>Statistical</a:t>
            </a:r>
          </a:p>
          <a:p>
            <a:pPr lvl="2"/>
            <a:r>
              <a:rPr lang="en-US" sz="2800" b="1" dirty="0"/>
              <a:t>Engineering</a:t>
            </a:r>
          </a:p>
          <a:p>
            <a:pPr lvl="2"/>
            <a:r>
              <a:rPr lang="en-US" sz="2800" b="1" dirty="0"/>
              <a:t>Cube</a:t>
            </a:r>
          </a:p>
        </p:txBody>
      </p:sp>
    </p:spTree>
    <p:extLst>
      <p:ext uri="{BB962C8B-B14F-4D97-AF65-F5344CB8AC3E}">
        <p14:creationId xmlns:p14="http://schemas.microsoft.com/office/powerpoint/2010/main" val="12608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Entering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050" y="990600"/>
            <a:ext cx="7853549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Functions are entered into a cell by:</a:t>
            </a:r>
          </a:p>
          <a:p>
            <a:pPr lvl="1"/>
            <a:r>
              <a:rPr lang="en-US" dirty="0" smtClean="0"/>
              <a:t>Typing the function directly into the cell (preceded by an =)</a:t>
            </a:r>
          </a:p>
          <a:p>
            <a:pPr lvl="1"/>
            <a:r>
              <a:rPr lang="en-US" dirty="0" smtClean="0"/>
              <a:t>Use the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Function</a:t>
            </a:r>
            <a:r>
              <a:rPr lang="en-US" dirty="0" smtClean="0"/>
              <a:t> </a:t>
            </a:r>
            <a:r>
              <a:rPr lang="en-US" b="1" dirty="0" smtClean="0"/>
              <a:t>button</a:t>
            </a:r>
            <a:r>
              <a:rPr lang="en-US" dirty="0" smtClean="0"/>
              <a:t> on the Formula Bar, which opens an </a:t>
            </a:r>
            <a:r>
              <a:rPr lang="en-US" b="1" dirty="0" smtClean="0"/>
              <a:t>Insert</a:t>
            </a:r>
            <a:r>
              <a:rPr lang="en-US" dirty="0" smtClean="0"/>
              <a:t> </a:t>
            </a:r>
            <a:r>
              <a:rPr lang="en-US" b="1" dirty="0" smtClean="0"/>
              <a:t>Function</a:t>
            </a:r>
            <a:r>
              <a:rPr lang="en-US" dirty="0" smtClean="0"/>
              <a:t> </a:t>
            </a:r>
            <a:r>
              <a:rPr lang="en-US" b="1" dirty="0" smtClean="0"/>
              <a:t>dialog</a:t>
            </a:r>
            <a:r>
              <a:rPr lang="en-US" dirty="0" smtClean="0"/>
              <a:t> </a:t>
            </a:r>
            <a:r>
              <a:rPr lang="en-US" b="1" dirty="0" smtClean="0"/>
              <a:t>box</a:t>
            </a:r>
            <a:r>
              <a:rPr lang="en-US" dirty="0" smtClean="0"/>
              <a:t> tailored to the specific function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Use the </a:t>
            </a:r>
            <a:r>
              <a:rPr lang="en-US" b="1" dirty="0" smtClean="0"/>
              <a:t>[Formulas]</a:t>
            </a:r>
            <a:r>
              <a:rPr lang="en-US" dirty="0" smtClean="0"/>
              <a:t> T</a:t>
            </a:r>
            <a:r>
              <a:rPr lang="en-US" b="1" dirty="0" smtClean="0"/>
              <a:t>ab – </a:t>
            </a:r>
            <a:r>
              <a:rPr lang="en-US" b="1" i="1" dirty="0" smtClean="0"/>
              <a:t>Function Library group</a:t>
            </a:r>
            <a:r>
              <a:rPr lang="en-US" i="1" dirty="0" smtClean="0"/>
              <a:t>,</a:t>
            </a:r>
            <a:r>
              <a:rPr lang="en-US" dirty="0" smtClean="0"/>
              <a:t> then select a category </a:t>
            </a:r>
            <a:endParaRPr lang="en-US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15541"/>
            <a:ext cx="3886200" cy="56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1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10400" cy="50593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/>
              <a:t>Restrooms 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/>
              <a:t>Soda machines and vending machines are located in the student lounge across from the entrance.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/>
              <a:t>The designated smoking area is on the Northeast side of the </a:t>
            </a:r>
            <a:r>
              <a:rPr lang="en-US" sz="2000" dirty="0" err="1" smtClean="0"/>
              <a:t>Redd</a:t>
            </a:r>
            <a:r>
              <a:rPr lang="en-US" sz="2000" dirty="0" smtClean="0"/>
              <a:t> building across the student parking lot against the fence line.  There are red cones designating the smoking area.  Please, clean-up after yourself. 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/>
              <a:t>In the event of a fire please exit the building using the nearest exit away from the fire.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Code Red drill.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b="1" dirty="0" smtClean="0"/>
              <a:t>Let’s have fun</a:t>
            </a:r>
            <a:r>
              <a:rPr lang="en-US" sz="2000" dirty="0" smtClean="0"/>
              <a:t>.  You have a day away from the bump and grind of your daily routine.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dirty="0" smtClean="0"/>
              <a:t>Ask Questions – The class is for you!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52D1CC-C28E-4272-8481-B3C2E5DD3C2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410629" name="Picture 8" descr="u168900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1339" y="4114800"/>
            <a:ext cx="833436" cy="113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31" name="Picture 7" descr="sod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9848" y="1177802"/>
            <a:ext cx="762000" cy="1181100"/>
          </a:xfrm>
          <a:prstGeom prst="rect">
            <a:avLst/>
          </a:prstGeom>
          <a:noFill/>
        </p:spPr>
      </p:pic>
      <p:pic>
        <p:nvPicPr>
          <p:cNvPr id="410632" name="Picture 8" descr="smok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00848" y="2819401"/>
            <a:ext cx="1647877" cy="1049338"/>
          </a:xfrm>
          <a:prstGeom prst="rect">
            <a:avLst/>
          </a:prstGeom>
          <a:noFill/>
        </p:spPr>
      </p:pic>
      <p:pic>
        <p:nvPicPr>
          <p:cNvPr id="410633" name="Picture 9" descr="snack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0" y="1600200"/>
            <a:ext cx="1228725" cy="981075"/>
          </a:xfrm>
          <a:prstGeom prst="rect">
            <a:avLst/>
          </a:prstGeom>
          <a:noFill/>
        </p:spPr>
      </p:pic>
      <p:pic>
        <p:nvPicPr>
          <p:cNvPr id="410634" name="Picture 10" descr="fun"/>
          <p:cNvPicPr>
            <a:picLocks noChangeAspect="1" noChangeArrowheads="1"/>
          </p:cNvPicPr>
          <p:nvPr/>
        </p:nvPicPr>
        <p:blipFill>
          <a:blip r:embed="rId7" cstate="print"/>
          <a:srcRect t="12000" b="28000"/>
          <a:stretch>
            <a:fillRect/>
          </a:stretch>
        </p:blipFill>
        <p:spPr bwMode="auto">
          <a:xfrm>
            <a:off x="4876800" y="5715000"/>
            <a:ext cx="1666875" cy="1143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90" y="304799"/>
            <a:ext cx="1463553" cy="1463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43" y="414923"/>
            <a:ext cx="1287780" cy="1287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Entering Functions with </a:t>
            </a:r>
            <a:r>
              <a:rPr lang="en-US" sz="4000" b="1" dirty="0"/>
              <a:t>AutoSum</a:t>
            </a:r>
          </a:p>
        </p:txBody>
      </p:sp>
      <p:sp>
        <p:nvSpPr>
          <p:cNvPr id="34819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</a:t>
            </a:r>
            <a:r>
              <a:rPr lang="en-US" b="1" dirty="0"/>
              <a:t>AutoSum </a:t>
            </a:r>
            <a:r>
              <a:rPr lang="en-US" dirty="0"/>
              <a:t>button quickly inserts Excel functions that summarize </a:t>
            </a:r>
            <a:r>
              <a:rPr lang="en-US" b="1" i="1" u="sng" dirty="0"/>
              <a:t>all</a:t>
            </a:r>
            <a:r>
              <a:rPr lang="en-US" dirty="0"/>
              <a:t> the </a:t>
            </a:r>
            <a:r>
              <a:rPr lang="en-US" dirty="0" smtClean="0"/>
              <a:t>adjacent values </a:t>
            </a:r>
            <a:r>
              <a:rPr lang="en-US" dirty="0"/>
              <a:t>in a column or row using a single statistic</a:t>
            </a:r>
          </a:p>
          <a:p>
            <a:pPr lvl="1"/>
            <a:r>
              <a:rPr lang="en-US" sz="3200" b="1" dirty="0" smtClean="0"/>
              <a:t>Sum</a:t>
            </a:r>
            <a:endParaRPr lang="en-US" sz="3200" b="1" dirty="0"/>
          </a:p>
          <a:p>
            <a:pPr lvl="1"/>
            <a:r>
              <a:rPr lang="en-US" sz="3200" b="1" dirty="0" smtClean="0"/>
              <a:t>Average </a:t>
            </a:r>
            <a:endParaRPr lang="en-US" sz="3200" b="1" dirty="0"/>
          </a:p>
          <a:p>
            <a:pPr lvl="1"/>
            <a:r>
              <a:rPr lang="en-US" sz="3200" b="1" dirty="0" smtClean="0"/>
              <a:t>Count</a:t>
            </a:r>
            <a:endParaRPr lang="en-US" sz="3200" b="1" dirty="0"/>
          </a:p>
          <a:p>
            <a:pPr lvl="1"/>
            <a:r>
              <a:rPr lang="en-US" sz="3200" b="1" dirty="0"/>
              <a:t>Minimum value </a:t>
            </a:r>
            <a:r>
              <a:rPr lang="en-US" sz="3200" b="1" dirty="0" smtClean="0"/>
              <a:t>(Min)</a:t>
            </a:r>
            <a:endParaRPr lang="en-US" sz="3200" b="1" dirty="0"/>
          </a:p>
          <a:p>
            <a:pPr lvl="1"/>
            <a:r>
              <a:rPr lang="en-US" sz="3200" b="1" dirty="0"/>
              <a:t>Maximum value </a:t>
            </a:r>
            <a:r>
              <a:rPr lang="en-US" sz="3200" b="1" dirty="0" smtClean="0"/>
              <a:t>(Max)</a:t>
            </a:r>
            <a:endParaRPr lang="en-US" sz="3200" b="1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12FB8-C9A6-4790-A90D-08314E9B0200}" type="slidenum">
              <a:rPr lang="en-US"/>
              <a:pPr/>
              <a:t>80</a:t>
            </a:fld>
            <a:endParaRPr lang="en-US" dirty="0"/>
          </a:p>
        </p:txBody>
      </p:sp>
      <p:pic>
        <p:nvPicPr>
          <p:cNvPr id="5" name="Picture 2" descr="File:Greek uc sigma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352800"/>
            <a:ext cx="1891642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/>
              <a:t>Entering Functions with AutoSum</a:t>
            </a:r>
          </a:p>
        </p:txBody>
      </p:sp>
      <p:sp>
        <p:nvSpPr>
          <p:cNvPr id="34819" name="Rectangl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b="1" dirty="0" smtClean="0"/>
              <a:t>BE CAREFUL WITH </a:t>
            </a:r>
            <a:r>
              <a:rPr lang="en-US" sz="4000" b="1" i="1" u="sng" dirty="0" smtClean="0"/>
              <a:t>AUTO Functions</a:t>
            </a:r>
          </a:p>
          <a:p>
            <a:r>
              <a:rPr lang="en-US" dirty="0" smtClean="0"/>
              <a:t>Excel tries to determine the </a:t>
            </a:r>
            <a:r>
              <a:rPr lang="en-US" i="1" u="sng" dirty="0" smtClean="0"/>
              <a:t>most likely </a:t>
            </a:r>
            <a:r>
              <a:rPr lang="en-US" dirty="0" smtClean="0"/>
              <a:t>cell range for the function by examining the data around the cell</a:t>
            </a:r>
          </a:p>
          <a:p>
            <a:r>
              <a:rPr lang="en-US" dirty="0" smtClean="0"/>
              <a:t>If there is a BLANK cell in the range, the range Excel puts in the Formula </a:t>
            </a:r>
            <a:r>
              <a:rPr lang="en-US" b="1" i="1" dirty="0" smtClean="0"/>
              <a:t>will not</a:t>
            </a:r>
            <a:r>
              <a:rPr lang="en-US" dirty="0" smtClean="0"/>
              <a:t> be correct!</a:t>
            </a:r>
          </a:p>
          <a:p>
            <a:r>
              <a:rPr lang="en-US" dirty="0" smtClean="0"/>
              <a:t>You can change the chosen range by typing a different range reference or using the mouse to select a different range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12FB8-C9A6-4790-A90D-08314E9B0200}" type="slidenum">
              <a:rPr lang="en-US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Entering a Function</a:t>
            </a:r>
          </a:p>
        </p:txBody>
      </p:sp>
      <p:pic>
        <p:nvPicPr>
          <p:cNvPr id="33795" name="Picture 6" descr="FigEXT1-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47" t="8216"/>
          <a:stretch>
            <a:fillRect/>
          </a:stretch>
        </p:blipFill>
        <p:spPr>
          <a:xfrm>
            <a:off x="533400" y="1371600"/>
            <a:ext cx="8267244" cy="45720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C6BE4-70D3-4517-B794-1566B1C7DC5A}" type="slidenum">
              <a:rPr lang="en-US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/>
              <a:t>Entering Functions with AutoSum</a:t>
            </a:r>
          </a:p>
        </p:txBody>
      </p:sp>
      <p:pic>
        <p:nvPicPr>
          <p:cNvPr id="35843" name="Picture 6" descr="FigEXT1-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947" t="7937"/>
          <a:stretch>
            <a:fillRect/>
          </a:stretch>
        </p:blipFill>
        <p:spPr>
          <a:xfrm>
            <a:off x="533400" y="1295400"/>
            <a:ext cx="8242130" cy="45720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F66E3-F359-478A-B73B-3E5158FC9324}" type="slidenum">
              <a:rPr lang="en-US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28600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NOTES for Functions and Formulas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6376E-DBB1-444C-AAFE-093D22F79EEB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297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2013238"/>
            <a:ext cx="7467600" cy="4495800"/>
          </a:xfrm>
          <a:prstGeom prst="rect">
            <a:avLst/>
          </a:prstGeom>
        </p:spPr>
        <p:txBody>
          <a:bodyPr vert="horz" lIns="45720" tIns="0" rIns="45720" bIns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Relative</a:t>
            </a:r>
            <a:r>
              <a:rPr lang="en-US" sz="400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Absolute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Cell Reference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And 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latin typeface="+mj-lt"/>
                <a:ea typeface="+mj-ea"/>
                <a:cs typeface="+mj-cs"/>
              </a:rPr>
              <a:t>FUNCTION SYNTAX</a:t>
            </a:r>
            <a:endParaRPr kumimoji="0" lang="en-US" sz="4000" i="0" u="none" strike="noStrike" kern="1200" cap="none" spc="0" normalizeH="0" baseline="0" noProof="0" dirty="0" smtClean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 w="5000" cmpd="sng">
                <a:solidFill>
                  <a:schemeClr val="accent1">
                    <a:tint val="80000"/>
                    <a:shade val="99000"/>
                    <a:satMod val="50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63000"/>
                      <a:satMod val="255000"/>
                    </a:schemeClr>
                  </a:gs>
                  <a:gs pos="9000">
                    <a:schemeClr val="accent1">
                      <a:tint val="63000"/>
                      <a:satMod val="255000"/>
                    </a:schemeClr>
                  </a:gs>
                  <a:gs pos="53000">
                    <a:schemeClr val="accent1">
                      <a:shade val="60000"/>
                      <a:satMod val="100000"/>
                    </a:schemeClr>
                  </a:gs>
                  <a:gs pos="90000">
                    <a:schemeClr val="accent1">
                      <a:tint val="63000"/>
                      <a:satMod val="255000"/>
                    </a:schemeClr>
                  </a:gs>
                  <a:gs pos="100000">
                    <a:schemeClr val="accent1">
                      <a:tint val="63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73791-ED6C-41A9-9553-5EAD255C390A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1901952" y="253711"/>
            <a:ext cx="6480048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/>
              <a:t>Nolan Tomboulian</a:t>
            </a:r>
          </a:p>
          <a:p>
            <a:r>
              <a:rPr lang="en-US" dirty="0" smtClean="0">
                <a:hlinkClick r:id="rId3"/>
              </a:rPr>
              <a:t>Tomboulian@yahoo.com</a:t>
            </a:r>
            <a:endParaRPr lang="en-US" dirty="0" smtClean="0"/>
          </a:p>
          <a:p>
            <a:r>
              <a:rPr lang="en-US" dirty="0" smtClean="0"/>
              <a:t>Tomboulian.Wikispaces.com</a:t>
            </a:r>
          </a:p>
        </p:txBody>
      </p:sp>
      <p:pic>
        <p:nvPicPr>
          <p:cNvPr id="7" name="Picture 6" descr="exc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72736"/>
            <a:ext cx="2381250" cy="2381250"/>
          </a:xfrm>
          <a:prstGeom prst="rect">
            <a:avLst/>
          </a:prstGeom>
        </p:spPr>
      </p:pic>
      <p:pic>
        <p:nvPicPr>
          <p:cNvPr id="8" name="Picture 7" descr="http://www.bridgeschristianchurch.org/images/library/compus.png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209800"/>
            <a:ext cx="2438399" cy="1854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20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Linking back to a cell from another is called a </a:t>
            </a:r>
            <a:r>
              <a:rPr lang="en-US" b="1" dirty="0" smtClean="0"/>
              <a:t>cell reference</a:t>
            </a:r>
          </a:p>
          <a:p>
            <a:r>
              <a:rPr lang="en-US" dirty="0" smtClean="0"/>
              <a:t>Knowing how to use </a:t>
            </a:r>
            <a:r>
              <a:rPr lang="en-US" b="1" dirty="0" smtClean="0"/>
              <a:t>Relative</a:t>
            </a:r>
            <a:r>
              <a:rPr lang="en-US" dirty="0" smtClean="0"/>
              <a:t> and </a:t>
            </a:r>
            <a:r>
              <a:rPr lang="en-US" b="1" dirty="0" smtClean="0"/>
              <a:t>Absolute</a:t>
            </a:r>
            <a:r>
              <a:rPr lang="en-US" dirty="0" smtClean="0"/>
              <a:t> references is an critical skill for using functions and formulas</a:t>
            </a:r>
          </a:p>
          <a:p>
            <a:r>
              <a:rPr lang="en-US" dirty="0" smtClean="0"/>
              <a:t>Excel </a:t>
            </a:r>
            <a:r>
              <a:rPr lang="en-US" b="1" dirty="0" smtClean="0"/>
              <a:t>adjusts</a:t>
            </a:r>
            <a:r>
              <a:rPr lang="en-US" dirty="0" smtClean="0"/>
              <a:t> references when functions and formulas are  Moved and/or Copied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DC3B-D846-4005-8E1D-A80CA61B80AB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4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300" b="1" dirty="0" smtClean="0"/>
              <a:t>Absolute</a:t>
            </a:r>
            <a:r>
              <a:rPr lang="en-US" dirty="0" smtClean="0"/>
              <a:t> references can be identified by dollar signs in front of the column and row designation</a:t>
            </a:r>
          </a:p>
          <a:p>
            <a:pPr lvl="1"/>
            <a:r>
              <a:rPr lang="en-US" dirty="0" smtClean="0"/>
              <a:t>Ex. </a:t>
            </a:r>
            <a:r>
              <a:rPr lang="en-US" sz="4300" b="1" dirty="0" smtClean="0"/>
              <a:t>$A$1</a:t>
            </a:r>
          </a:p>
          <a:p>
            <a:r>
              <a:rPr lang="en-US" dirty="0" smtClean="0"/>
              <a:t>Relative references have just the column and row designations (NO $)</a:t>
            </a:r>
          </a:p>
          <a:p>
            <a:pPr lvl="1"/>
            <a:r>
              <a:rPr lang="en-US" dirty="0" smtClean="0"/>
              <a:t>Ex. </a:t>
            </a:r>
            <a:r>
              <a:rPr lang="en-US" sz="4300" b="1" dirty="0" smtClean="0"/>
              <a:t>A1</a:t>
            </a:r>
          </a:p>
          <a:p>
            <a:r>
              <a:rPr lang="en-US" dirty="0" smtClean="0"/>
              <a:t>Can also use </a:t>
            </a:r>
            <a:r>
              <a:rPr lang="en-US" b="1" dirty="0" smtClean="0"/>
              <a:t>Mixed References</a:t>
            </a:r>
          </a:p>
          <a:p>
            <a:pPr lvl="1"/>
            <a:r>
              <a:rPr lang="en-US" dirty="0" smtClean="0"/>
              <a:t>$A1 : Column A stays fixed but the row will change</a:t>
            </a:r>
          </a:p>
          <a:p>
            <a:pPr lvl="1"/>
            <a:r>
              <a:rPr lang="en-US" dirty="0" smtClean="0"/>
              <a:t>A$1 : Column will change but the row will stay as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5976050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the </a:t>
            </a:r>
            <a:r>
              <a:rPr lang="en-US" b="1" dirty="0" smtClean="0"/>
              <a:t>&lt;F4&gt;</a:t>
            </a:r>
            <a:r>
              <a:rPr lang="en-US" dirty="0" smtClean="0"/>
              <a:t> key to toggle between the: </a:t>
            </a:r>
            <a:r>
              <a:rPr lang="en-US" b="1" dirty="0" smtClean="0"/>
              <a:t>$</a:t>
            </a:r>
            <a:r>
              <a:rPr lang="en-US" dirty="0" smtClean="0"/>
              <a:t>x</a:t>
            </a:r>
            <a:r>
              <a:rPr lang="en-US" b="1" dirty="0" smtClean="0"/>
              <a:t>$</a:t>
            </a:r>
            <a:r>
              <a:rPr lang="en-US" dirty="0" smtClean="0"/>
              <a:t>#, </a:t>
            </a:r>
            <a:r>
              <a:rPr lang="en-US" b="1" dirty="0" smtClean="0"/>
              <a:t>$</a:t>
            </a:r>
            <a:r>
              <a:rPr lang="en-US" dirty="0" smtClean="0"/>
              <a:t>x#, x</a:t>
            </a:r>
            <a:r>
              <a:rPr lang="en-US" b="1" dirty="0" smtClean="0"/>
              <a:t>$</a:t>
            </a:r>
            <a:r>
              <a:rPr lang="en-US" dirty="0" smtClean="0"/>
              <a:t># and x#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8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References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Usually Excel interprets cell references  in a formula in relation to the cell’s location</a:t>
            </a:r>
          </a:p>
          <a:p>
            <a:pPr lvl="1"/>
            <a:r>
              <a:rPr lang="en-US" dirty="0" smtClean="0"/>
              <a:t>Ex. Entering =A1 in cell A3</a:t>
            </a:r>
          </a:p>
          <a:p>
            <a:pPr lvl="1"/>
            <a:r>
              <a:rPr lang="en-US" dirty="0" smtClean="0"/>
              <a:t>Excel interprets that as using the cell two rows above and zero columns over</a:t>
            </a:r>
          </a:p>
          <a:p>
            <a:r>
              <a:rPr lang="en-US" dirty="0" smtClean="0"/>
              <a:t>Copying the formula in another cell would result in a different reference</a:t>
            </a:r>
          </a:p>
          <a:p>
            <a:pPr lvl="1"/>
            <a:r>
              <a:rPr lang="en-US" dirty="0" smtClean="0"/>
              <a:t>Ex. Copying the formula in cell A3 to cell A10 would result in the formula being changed to: =A8.</a:t>
            </a:r>
          </a:p>
          <a:p>
            <a:pPr lvl="2"/>
            <a:r>
              <a:rPr lang="en-US" dirty="0" smtClean="0"/>
              <a:t>( </a:t>
            </a:r>
            <a:r>
              <a:rPr lang="en-US" dirty="0" err="1" smtClean="0"/>
              <a:t>ie</a:t>
            </a:r>
            <a:r>
              <a:rPr lang="en-US" dirty="0" smtClean="0"/>
              <a:t>: copy the cell that is two rows above)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DC3B-D846-4005-8E1D-A80CA61B80AB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3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Absolute References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Makes the reference to the specified cell</a:t>
            </a:r>
          </a:p>
          <a:p>
            <a:pPr lvl="1"/>
            <a:r>
              <a:rPr lang="en-US" dirty="0" smtClean="0"/>
              <a:t>Ex. Entering =$A$1 in cell A3</a:t>
            </a:r>
          </a:p>
          <a:p>
            <a:pPr lvl="1"/>
            <a:r>
              <a:rPr lang="en-US" dirty="0" smtClean="0"/>
              <a:t>Excel does not interpret the relative difference in cell location</a:t>
            </a:r>
          </a:p>
          <a:p>
            <a:r>
              <a:rPr lang="en-US" dirty="0" smtClean="0"/>
              <a:t>Copying the formula in another cell would not change the cell reference</a:t>
            </a:r>
          </a:p>
          <a:p>
            <a:pPr lvl="1"/>
            <a:r>
              <a:rPr lang="en-US" dirty="0" smtClean="0"/>
              <a:t>Ex. Copying the formula into cell A10 would result in the formula remaining =$A$1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6DC3B-D846-4005-8E1D-A80CA61B80AB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27DCB8-1592-4CF9-8E94-650A7507800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Picture 4" descr="CCC Logo"/>
          <p:cNvPicPr/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27354" y="405271"/>
            <a:ext cx="4026664" cy="173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1709419" y="3280476"/>
            <a:ext cx="6487014" cy="121150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/>
            <a:r>
              <a:rPr lang="en-US" sz="3600" kern="10" spc="600" dirty="0" smtClean="0">
                <a:ln w="381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 </a:t>
            </a:r>
          </a:p>
          <a:p>
            <a:pPr algn="ctr" rtl="0"/>
            <a:r>
              <a:rPr lang="en-US" sz="8000" kern="10" dirty="0" smtClean="0">
                <a:ln w="38100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EXCEL</a:t>
            </a:r>
            <a:r>
              <a:rPr lang="en-US" sz="3600" kern="10" spc="0" dirty="0" smtClean="0">
                <a:ln w="38100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 </a:t>
            </a:r>
          </a:p>
          <a:p>
            <a:pPr algn="ctr" rtl="0"/>
            <a:r>
              <a:rPr lang="en-US" sz="3600" kern="10" spc="0" dirty="0" smtClean="0">
                <a:ln w="38100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2010</a:t>
            </a:r>
            <a:endParaRPr lang="en-US" sz="3600" kern="10" spc="0" dirty="0">
              <a:ln w="38100">
                <a:noFill/>
                <a:round/>
                <a:headEnd/>
                <a:tailEnd/>
              </a:ln>
              <a:solidFill>
                <a:srgbClr val="333333"/>
              </a:solidFill>
              <a:effectLst>
                <a:outerShdw sx="1000" sy="1000" rotWithShape="0">
                  <a:srgbClr val="875B0D"/>
                </a:outerShdw>
              </a:effectLst>
              <a:latin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9417" y="4491982"/>
            <a:ext cx="48425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Nolan Tomboulian</a:t>
            </a:r>
          </a:p>
          <a:p>
            <a:pPr algn="ctr"/>
            <a:r>
              <a:rPr lang="en-US" sz="2800" dirty="0" smtClean="0"/>
              <a:t>252-675-0176</a:t>
            </a:r>
          </a:p>
          <a:p>
            <a:pPr algn="ctr"/>
            <a:r>
              <a:rPr lang="en-US" sz="2800" dirty="0" smtClean="0">
                <a:hlinkClick r:id="rId4"/>
              </a:rPr>
              <a:t>Tomboulian@Yahoo.com</a:t>
            </a:r>
            <a:endParaRPr lang="en-US" sz="2800" dirty="0" smtClean="0"/>
          </a:p>
          <a:p>
            <a:pPr algn="ctr"/>
            <a:r>
              <a:rPr lang="en-US" sz="2800" dirty="0" smtClean="0"/>
              <a:t>Tomboulian.Wikispaces.com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3" y="4491982"/>
            <a:ext cx="2076754" cy="1777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8FFFA"/>
              </a:clrFrom>
              <a:clrTo>
                <a:srgbClr val="F8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32" y="264866"/>
            <a:ext cx="1553170" cy="155317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6413"/>
            <a:ext cx="1600200" cy="138620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77" y="4905635"/>
            <a:ext cx="1571625" cy="13639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80931" y="2134456"/>
            <a:ext cx="3719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10" spc="600" dirty="0">
                <a:ln w="38100">
                  <a:noFill/>
                  <a:round/>
                  <a:headEnd/>
                  <a:tailEnd/>
                </a:ln>
                <a:solidFill>
                  <a:srgbClr val="333333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Microsoft Office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622" y="2511035"/>
            <a:ext cx="502233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kern="10" spc="600" dirty="0" smtClean="0">
                <a:ln w="38100">
                  <a:noFill/>
                  <a:round/>
                  <a:headEnd/>
                  <a:tailEnd/>
                </a:ln>
                <a:solidFill>
                  <a:srgbClr val="292929"/>
                </a:solidFill>
                <a:effectLst>
                  <a:outerShdw sx="1000" sy="1000" rotWithShape="0">
                    <a:srgbClr val="875B0D"/>
                  </a:outerShdw>
                </a:effectLst>
                <a:latin typeface="Arial Black"/>
              </a:rPr>
              <a:t>Introduction</a:t>
            </a:r>
            <a:endParaRPr lang="en-US" dirty="0">
              <a:ln w="38100">
                <a:noFill/>
                <a:round/>
                <a:headEnd/>
                <a:tailEnd/>
              </a:ln>
              <a:solidFill>
                <a:srgbClr val="2929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45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Mixed References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Mixed references are cell references where only one portion is fixed</a:t>
            </a:r>
          </a:p>
          <a:p>
            <a:r>
              <a:rPr lang="en-US" dirty="0" smtClean="0"/>
              <a:t>When a formula using mixed references is copied, one portion shifts and one portion stays fixed</a:t>
            </a:r>
          </a:p>
          <a:p>
            <a:r>
              <a:rPr lang="en-US" dirty="0" smtClean="0"/>
              <a:t>This is useful when you are copying a formula down the rows or across the columns and you want part of the address to remain constant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6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Entering </a:t>
            </a:r>
            <a:br>
              <a:rPr lang="en-US" dirty="0" smtClean="0"/>
            </a:br>
            <a:r>
              <a:rPr lang="en-US" dirty="0" smtClean="0"/>
              <a:t>Relative, Absolute, and Mixed References</a:t>
            </a:r>
            <a:endParaRPr lang="en-US" dirty="0"/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Relative reference – No dollar signs (C12)</a:t>
            </a:r>
          </a:p>
          <a:p>
            <a:r>
              <a:rPr lang="en-US" dirty="0" smtClean="0"/>
              <a:t>Absolute reference – Dollar signs in front of each portion ($C$12)</a:t>
            </a:r>
          </a:p>
          <a:p>
            <a:r>
              <a:rPr lang="en-US" dirty="0" smtClean="0"/>
              <a:t>Mixed reference – Dollar sign in front of the portion you want “locked”</a:t>
            </a:r>
          </a:p>
          <a:p>
            <a:pPr lvl="1"/>
            <a:r>
              <a:rPr lang="en-US" dirty="0" smtClean="0"/>
              <a:t>$C12	- The Column C does not change</a:t>
            </a:r>
          </a:p>
          <a:p>
            <a:pPr lvl="1"/>
            <a:r>
              <a:rPr lang="en-US" dirty="0" smtClean="0"/>
              <a:t>or C$12	- The Row does not change</a:t>
            </a:r>
          </a:p>
          <a:p>
            <a:pPr>
              <a:buNone/>
            </a:pPr>
            <a:r>
              <a:rPr lang="en-US" dirty="0" smtClean="0"/>
              <a:t>Or</a:t>
            </a:r>
          </a:p>
          <a:p>
            <a:r>
              <a:rPr lang="en-US" dirty="0" smtClean="0"/>
              <a:t>Press the &lt;</a:t>
            </a:r>
            <a:r>
              <a:rPr lang="en-US" b="1" dirty="0" smtClean="0"/>
              <a:t>F4&gt;</a:t>
            </a:r>
            <a:r>
              <a:rPr lang="en-US" dirty="0" smtClean="0"/>
              <a:t> key to cycle the reference from relative to absolute to mixed and then back to relative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E016F-9399-4951-BEFB-A5605AB36C51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0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Understanding Function Syntax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All functions have </a:t>
            </a:r>
            <a:r>
              <a:rPr lang="en-US" sz="4000" b="1" dirty="0" smtClean="0"/>
              <a:t>Arguments </a:t>
            </a:r>
            <a:r>
              <a:rPr lang="en-US" dirty="0" smtClean="0"/>
              <a:t>or </a:t>
            </a:r>
            <a:r>
              <a:rPr lang="en-US" sz="4000" b="1" dirty="0" smtClean="0"/>
              <a:t>Parameters</a:t>
            </a:r>
            <a:r>
              <a:rPr lang="en-US" dirty="0" smtClean="0"/>
              <a:t>, which are the data (values, cell references, other functions) that are needed by the function to calculate the value</a:t>
            </a:r>
          </a:p>
          <a:p>
            <a:r>
              <a:rPr lang="en-US" dirty="0" smtClean="0"/>
              <a:t>Some functions have [optional] arguments</a:t>
            </a:r>
          </a:p>
          <a:p>
            <a:r>
              <a:rPr lang="en-US" dirty="0" smtClean="0"/>
              <a:t>Optional arguments are not necessary for the function to calculate a value, but can provide more control over the value or format being returned.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9332-BEC1-4D90-991D-D36AF61EA206}" type="slidenum">
              <a:rPr lang="en-US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6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Function Syntax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n-US" dirty="0" smtClean="0"/>
              <a:t>Standard function syntax</a:t>
            </a:r>
          </a:p>
          <a:p>
            <a:pPr marL="457200" lvl="1" indent="0">
              <a:buNone/>
            </a:pPr>
            <a:r>
              <a:rPr lang="en-US" sz="3600" b="1" dirty="0" smtClean="0"/>
              <a:t>=Function name(argument 1 [, argument 2])</a:t>
            </a:r>
          </a:p>
          <a:p>
            <a:pPr marL="857250" lvl="2" indent="0">
              <a:buNone/>
            </a:pPr>
            <a:r>
              <a:rPr lang="en-US" dirty="0" smtClean="0"/>
              <a:t>Argument 1:	required argument</a:t>
            </a:r>
          </a:p>
          <a:p>
            <a:pPr marL="857250" lvl="2" indent="0">
              <a:buNone/>
            </a:pPr>
            <a:r>
              <a:rPr lang="en-US" dirty="0" smtClean="0"/>
              <a:t>Argument 2:	optional argument and its default value</a:t>
            </a:r>
          </a:p>
          <a:p>
            <a:pPr marL="857250" lvl="2" indent="0">
              <a:buNone/>
            </a:pPr>
            <a:r>
              <a:rPr lang="en-US" dirty="0" smtClean="0"/>
              <a:t>		Arguments are separated by a Comma</a:t>
            </a:r>
          </a:p>
          <a:p>
            <a:pPr marL="857250" lvl="2" indent="0">
              <a:buNone/>
            </a:pPr>
            <a:r>
              <a:rPr lang="en-US" dirty="0" smtClean="0"/>
              <a:t>		All optional arguments have a default value</a:t>
            </a:r>
          </a:p>
          <a:p>
            <a:pPr marL="857250" lvl="2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38200" y="5195455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2" indent="0">
              <a:buNone/>
            </a:pPr>
            <a:r>
              <a:rPr lang="en-US" b="1" i="1" dirty="0"/>
              <a:t>Good </a:t>
            </a:r>
            <a:r>
              <a:rPr lang="en-US" b="1" i="1" dirty="0" smtClean="0"/>
              <a:t>programming style </a:t>
            </a:r>
            <a:r>
              <a:rPr lang="en-US" dirty="0" smtClean="0"/>
              <a:t>should </a:t>
            </a:r>
            <a:r>
              <a:rPr lang="en-US" dirty="0"/>
              <a:t>require a value for all arguments so it is “Clear” what the intended operation should be</a:t>
            </a:r>
          </a:p>
          <a:p>
            <a:pPr marL="85725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Understanding Function Syntax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Excel provides help with understanding function syntax</a:t>
            </a:r>
          </a:p>
          <a:p>
            <a:pPr lvl="1"/>
            <a:r>
              <a:rPr lang="en-US" dirty="0" smtClean="0"/>
              <a:t>Optional arguments are enclosed in brackets </a:t>
            </a:r>
            <a:r>
              <a:rPr lang="en-US" sz="3600" b="1" dirty="0" smtClean="0"/>
              <a:t>[ ] </a:t>
            </a:r>
            <a:r>
              <a:rPr lang="en-US" dirty="0" smtClean="0"/>
              <a:t>when typing in a function</a:t>
            </a:r>
          </a:p>
          <a:p>
            <a:pPr lvl="1"/>
            <a:r>
              <a:rPr lang="en-US" dirty="0" smtClean="0"/>
              <a:t>Required arguments are listed in bold text on the </a:t>
            </a:r>
            <a:r>
              <a:rPr lang="en-US" sz="3600" b="1" dirty="0" smtClean="0"/>
              <a:t>Insert Function Dialog Box</a:t>
            </a:r>
          </a:p>
          <a:p>
            <a:r>
              <a:rPr lang="en-US" dirty="0" smtClean="0"/>
              <a:t>When typing a function, Excel also highlights where you are in the function using a Screen Tip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B9332-BEC1-4D90-991D-D36AF61EA206}" type="slidenum">
              <a:rPr lang="en-US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5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Functions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1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290"/>
                <a:gridCol w="1427584"/>
                <a:gridCol w="43667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SUM(number1 [, </a:t>
                      </a:r>
                      <a:r>
                        <a:rPr lang="en-US" sz="1200" i="1" dirty="0" smtClean="0"/>
                        <a:t>number2,</a:t>
                      </a:r>
                      <a:r>
                        <a:rPr lang="en-US" sz="1200" dirty="0" smtClean="0"/>
                        <a:t>…])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Math &amp;</a:t>
                      </a:r>
                      <a:r>
                        <a:rPr lang="en-US" sz="1200" baseline="0" dirty="0" smtClean="0"/>
                        <a:t> Trig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Adds a collection</a:t>
                      </a:r>
                      <a:r>
                        <a:rPr lang="en-US" sz="1200" baseline="0" dirty="0" smtClean="0"/>
                        <a:t> of numbers, where number1, number2, etc are either numbers or cell references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ROUND(number, </a:t>
                      </a:r>
                      <a:r>
                        <a:rPr lang="en-US" sz="1200" i="1" dirty="0" err="1" smtClean="0"/>
                        <a:t>num_digits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Math &amp; Trig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Rounds a number to a specified number of digits where number is the number to be rounded and </a:t>
                      </a:r>
                      <a:r>
                        <a:rPr lang="en-US" sz="1200" i="1" dirty="0" err="1" smtClean="0"/>
                        <a:t>num_digits</a:t>
                      </a:r>
                      <a:r>
                        <a:rPr lang="en-US" sz="1200" dirty="0" smtClean="0"/>
                        <a:t> specifies</a:t>
                      </a:r>
                      <a:r>
                        <a:rPr lang="en-US" sz="1200" baseline="0" dirty="0" smtClean="0"/>
                        <a:t> how many digits to round the number to.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AVERAGE(number1,</a:t>
                      </a:r>
                      <a:r>
                        <a:rPr lang="en-US" sz="1200" baseline="0" dirty="0" smtClean="0"/>
                        <a:t> [</a:t>
                      </a:r>
                      <a:r>
                        <a:rPr lang="en-US" sz="1200" i="1" baseline="0" dirty="0" smtClean="0"/>
                        <a:t>number2</a:t>
                      </a:r>
                      <a:r>
                        <a:rPr lang="en-US" sz="1200" baseline="0" dirty="0" smtClean="0"/>
                        <a:t>,…])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Statistical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Calculates the average of a collection of numbers, where number1, number2, etc are either numbers or cell references.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COUNT(value1 [,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i="1" baseline="0" dirty="0" smtClean="0"/>
                        <a:t>value2</a:t>
                      </a:r>
                      <a:r>
                        <a:rPr lang="en-US" sz="1200" baseline="0" dirty="0" smtClean="0"/>
                        <a:t>…])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Statistical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Counts how many cells in a range contain data, where value1, value2, etc</a:t>
                      </a:r>
                      <a:r>
                        <a:rPr lang="en-US" sz="1200" baseline="0" dirty="0" smtClean="0"/>
                        <a:t> are text, numbers, or cell references.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MAX(number1</a:t>
                      </a:r>
                      <a:r>
                        <a:rPr lang="en-US" sz="1200" baseline="0" dirty="0" smtClean="0"/>
                        <a:t> [, </a:t>
                      </a:r>
                      <a:r>
                        <a:rPr lang="en-US" sz="1200" i="1" baseline="0" dirty="0" smtClean="0"/>
                        <a:t>number2,</a:t>
                      </a:r>
                      <a:r>
                        <a:rPr lang="en-US" sz="1200" baseline="0" dirty="0" smtClean="0"/>
                        <a:t>…])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Statistical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Calculates the maximum value of a collection of numbers, where number1, number2, etc are either numbers or cell references.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MEDIAN(number1</a:t>
                      </a:r>
                      <a:r>
                        <a:rPr lang="en-US" sz="1200" baseline="0" dirty="0" smtClean="0"/>
                        <a:t> [, </a:t>
                      </a:r>
                      <a:r>
                        <a:rPr lang="en-US" sz="1200" i="1" baseline="0" dirty="0" smtClean="0"/>
                        <a:t>number2,</a:t>
                      </a:r>
                      <a:r>
                        <a:rPr lang="en-US" sz="1200" baseline="0" dirty="0" smtClean="0"/>
                        <a:t>…])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Statistical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Calculates the median, or middle, value of a collection of numbers where number1, number2,</a:t>
                      </a:r>
                      <a:r>
                        <a:rPr lang="en-US" sz="1200" baseline="0" dirty="0" smtClean="0"/>
                        <a:t> etc are either numbers or cell values.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MIN(number1</a:t>
                      </a:r>
                      <a:r>
                        <a:rPr lang="en-US" sz="1200" baseline="0" dirty="0" smtClean="0"/>
                        <a:t> [, </a:t>
                      </a:r>
                      <a:r>
                        <a:rPr lang="en-US" sz="1200" i="1" baseline="0" dirty="0" smtClean="0"/>
                        <a:t>number2,</a:t>
                      </a:r>
                      <a:r>
                        <a:rPr lang="en-US" sz="1200" baseline="0" dirty="0" smtClean="0"/>
                        <a:t>…])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Statistical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Calculates the minimum value of a collection of numbers, where number1, number2, etc are either numbers or cell references.</a:t>
                      </a:r>
                    </a:p>
                    <a:p>
                      <a:endParaRPr lang="en-US" sz="1200" dirty="0"/>
                    </a:p>
                  </a:txBody>
                  <a:tcPr marL="100771" marR="100771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Date Functions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1" cy="322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290"/>
                <a:gridCol w="1427584"/>
                <a:gridCol w="43667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Category</a:t>
                      </a:r>
                      <a:endParaRPr lang="en-US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DATE(</a:t>
                      </a:r>
                      <a:r>
                        <a:rPr lang="en-US" sz="1200" i="1" dirty="0" smtClean="0"/>
                        <a:t>year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i="1" dirty="0" smtClean="0"/>
                        <a:t>month</a:t>
                      </a:r>
                      <a:r>
                        <a:rPr lang="en-US" sz="1200" dirty="0" smtClean="0"/>
                        <a:t>, </a:t>
                      </a:r>
                      <a:r>
                        <a:rPr lang="en-US" sz="1200" i="1" dirty="0" smtClean="0"/>
                        <a:t>day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r>
                        <a:rPr lang="en-US" sz="1200" baseline="0" dirty="0" smtClean="0"/>
                        <a:t> &amp; Time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Creates a </a:t>
                      </a:r>
                      <a:r>
                        <a:rPr lang="en-US" sz="1200" i="1" dirty="0" smtClean="0"/>
                        <a:t>date</a:t>
                      </a:r>
                      <a:r>
                        <a:rPr lang="en-US" sz="1200" baseline="0" dirty="0" smtClean="0"/>
                        <a:t> value for the date represented by the year, month, and day arguments.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DAY(date)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r>
                        <a:rPr lang="en-US" sz="1200" baseline="0" dirty="0" smtClean="0"/>
                        <a:t> &amp; Time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Extracts the day of the month from the </a:t>
                      </a:r>
                      <a:r>
                        <a:rPr lang="en-US" sz="1200" i="1" dirty="0" smtClean="0"/>
                        <a:t>date</a:t>
                      </a:r>
                      <a:r>
                        <a:rPr lang="en-US" sz="1200" dirty="0" smtClean="0"/>
                        <a:t> value.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MONTH(date)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r>
                        <a:rPr lang="en-US" sz="1200" baseline="0" dirty="0" smtClean="0"/>
                        <a:t> &amp; Time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Extracts the month number from the </a:t>
                      </a:r>
                      <a:r>
                        <a:rPr lang="en-US" sz="1200" i="1" dirty="0" smtClean="0"/>
                        <a:t>date</a:t>
                      </a:r>
                      <a:r>
                        <a:rPr lang="en-US" sz="1200" dirty="0" smtClean="0"/>
                        <a:t> value.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YEAR(date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r>
                        <a:rPr lang="en-US" sz="1200" baseline="0" dirty="0" smtClean="0"/>
                        <a:t> &amp; Time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Extracts the year number from the </a:t>
                      </a:r>
                      <a:r>
                        <a:rPr lang="en-US" sz="1200" i="1" dirty="0" smtClean="0"/>
                        <a:t>date</a:t>
                      </a:r>
                      <a:r>
                        <a:rPr lang="en-US" sz="1200" dirty="0" smtClean="0"/>
                        <a:t> value.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WEEKDAY(date, [</a:t>
                      </a:r>
                      <a:r>
                        <a:rPr lang="en-US" sz="1200" dirty="0" err="1" smtClean="0"/>
                        <a:t>return_type</a:t>
                      </a:r>
                      <a:r>
                        <a:rPr lang="en-US" sz="1200" dirty="0" smtClean="0"/>
                        <a:t>])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r>
                        <a:rPr lang="en-US" sz="1200" baseline="0" dirty="0" smtClean="0"/>
                        <a:t> &amp; Time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Calculates the day of the week number from the </a:t>
                      </a:r>
                      <a:r>
                        <a:rPr lang="en-US" sz="1200" i="1" dirty="0" smtClean="0"/>
                        <a:t>date</a:t>
                      </a:r>
                      <a:r>
                        <a:rPr lang="en-US" sz="1200" dirty="0" smtClean="0"/>
                        <a:t> value. </a:t>
                      </a:r>
                      <a:r>
                        <a:rPr lang="en-US" sz="1200" i="1" dirty="0" err="1" smtClean="0"/>
                        <a:t>Return_type</a:t>
                      </a:r>
                      <a:r>
                        <a:rPr lang="en-US" sz="1200" i="1" baseline="0" dirty="0" smtClean="0"/>
                        <a:t> </a:t>
                      </a:r>
                      <a:r>
                        <a:rPr lang="en-US" sz="1200" baseline="0" dirty="0" smtClean="0"/>
                        <a:t>changes how Excel numbers the days</a:t>
                      </a:r>
                      <a:r>
                        <a:rPr lang="en-US" sz="1200" dirty="0" smtClean="0"/>
                        <a:t>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NOW()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r>
                        <a:rPr lang="en-US" sz="1200" baseline="0" dirty="0" smtClean="0"/>
                        <a:t> &amp; Time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Displays the current date and time.</a:t>
                      </a:r>
                      <a:endParaRPr lang="en-US" sz="1200" dirty="0"/>
                    </a:p>
                  </a:txBody>
                  <a:tcPr marL="100771" marR="10077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TODAY(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Date</a:t>
                      </a:r>
                      <a:r>
                        <a:rPr lang="en-US" sz="1200" baseline="0" dirty="0" smtClean="0"/>
                        <a:t> &amp; Time</a:t>
                      </a:r>
                      <a:endParaRPr lang="en-US" sz="1200" dirty="0"/>
                    </a:p>
                  </a:txBody>
                  <a:tcPr marL="100771" marR="10077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Displays the current date.</a:t>
                      </a:r>
                    </a:p>
                    <a:p>
                      <a:endParaRPr lang="en-US" sz="1200" dirty="0"/>
                    </a:p>
                  </a:txBody>
                  <a:tcPr marL="100771" marR="100771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228C6-2AB7-4EE7-843F-0B7533B8265D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4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Inserting a Function</a:t>
            </a:r>
            <a:endParaRPr lang="en-US"/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457200" y="1600200"/>
            <a:ext cx="76962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There are two ways to insert a function into a worksheet</a:t>
            </a:r>
          </a:p>
          <a:p>
            <a:pPr lvl="1"/>
            <a:r>
              <a:rPr lang="en-US" dirty="0" smtClean="0"/>
              <a:t>Use the Insert Function button</a:t>
            </a:r>
          </a:p>
          <a:p>
            <a:pPr lvl="1"/>
            <a:r>
              <a:rPr lang="en-US" dirty="0" smtClean="0"/>
              <a:t>Type the function directly into a cell</a:t>
            </a:r>
          </a:p>
          <a:p>
            <a:r>
              <a:rPr lang="en-US" b="1" dirty="0" smtClean="0"/>
              <a:t>If you are new to using  functions, or are working with an unfamiliar function, it is usually best to use the </a:t>
            </a:r>
            <a:r>
              <a:rPr lang="en-US" sz="4300" b="1" dirty="0" smtClean="0"/>
              <a:t>Insert Function button</a:t>
            </a:r>
          </a:p>
          <a:p>
            <a:pPr lvl="1"/>
            <a:r>
              <a:rPr lang="en-US" dirty="0" smtClean="0"/>
              <a:t>Excel provides the Function Arguments dialog box, tailored to the specific function you are using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8DABD-263B-4731-8FDF-99634F376823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1527" y="4724400"/>
            <a:ext cx="101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92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Inserting a Function</a:t>
            </a:r>
          </a:p>
        </p:txBody>
      </p:sp>
      <p:pic>
        <p:nvPicPr>
          <p:cNvPr id="6" name="Content Placeholder 5" descr="FigEX3-1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020" r="7323"/>
          <a:stretch>
            <a:fillRect/>
          </a:stretch>
        </p:blipFill>
        <p:spPr>
          <a:xfrm>
            <a:off x="609600" y="1371600"/>
            <a:ext cx="7871382" cy="44196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4545-0EC2-44E9-A01A-A47330DA4593}" type="slidenum">
              <a:rPr lang="en-US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5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Inserting a Function</a:t>
            </a:r>
          </a:p>
        </p:txBody>
      </p:sp>
      <p:pic>
        <p:nvPicPr>
          <p:cNvPr id="6" name="Content Placeholder 5" descr="FigEX3-08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926"/>
          <a:stretch>
            <a:fillRect/>
          </a:stretch>
        </p:blipFill>
        <p:spPr>
          <a:xfrm>
            <a:off x="457200" y="1371600"/>
            <a:ext cx="8386355" cy="3886200"/>
          </a:xfrm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AD26B-BE1A-41AF-9D8D-B87F2216805D}" type="slidenum">
              <a:rPr lang="en-US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5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_Excel_Class_Administration">
  <a:themeElements>
    <a:clrScheme name="Fresh">
      <a:dk1>
        <a:sysClr val="windowText" lastClr="000000"/>
      </a:dk1>
      <a:lt1>
        <a:sysClr val="window" lastClr="FFFFFF"/>
      </a:lt1>
      <a:dk2>
        <a:srgbClr val="89C540"/>
      </a:dk2>
      <a:lt2>
        <a:srgbClr val="F0E5B6"/>
      </a:lt2>
      <a:accent1>
        <a:srgbClr val="3B4F18"/>
      </a:accent1>
      <a:accent2>
        <a:srgbClr val="CCC834"/>
      </a:accent2>
      <a:accent3>
        <a:srgbClr val="F49AE1"/>
      </a:accent3>
      <a:accent4>
        <a:srgbClr val="2AC9DE"/>
      </a:accent4>
      <a:accent5>
        <a:srgbClr val="927B74"/>
      </a:accent5>
      <a:accent6>
        <a:srgbClr val="769F11"/>
      </a:accent6>
      <a:hlink>
        <a:srgbClr val="0A6A21"/>
      </a:hlink>
      <a:folHlink>
        <a:srgbClr val="406EA5"/>
      </a:folHlink>
    </a:clrScheme>
    <a:fontScheme name="1_Fres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Fresh">
      <a:fillStyleLst>
        <a:solidFill>
          <a:schemeClr val="phClr"/>
        </a:solidFill>
        <a:solidFill>
          <a:schemeClr val="phClr">
            <a:tint val="70000"/>
            <a:satMod val="115000"/>
          </a:schemeClr>
        </a:solidFill>
        <a:solidFill>
          <a:schemeClr val="phClr">
            <a:shade val="80000"/>
            <a:satMod val="115000"/>
          </a:schemeClr>
        </a:solid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50800" cap="flat" cmpd="sng" algn="ctr">
          <a:solidFill>
            <a:schemeClr val="phClr"/>
          </a:solidFill>
          <a:prstDash val="solid"/>
          <a:miter/>
        </a:ln>
        <a:ln w="76200" cap="flat" cmpd="thickThin" algn="ctr">
          <a:solidFill>
            <a:schemeClr val="phClr">
              <a:alpha val="80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63500" sx="101000" sy="101000" rotWithShape="0">
              <a:srgbClr val="FFFFFF">
                <a:alpha val="50000"/>
              </a:srgbClr>
            </a:outerShdw>
          </a:effectLst>
        </a:effectStyle>
        <a:effectStyle>
          <a:effectLst>
            <a:innerShdw blurRad="101600">
              <a:srgbClr val="FFFFFF">
                <a:alpha val="75000"/>
              </a:srgbClr>
            </a:innerShdw>
            <a:outerShdw blurRad="63500" sx="101000" sy="101000" rotWithShape="0">
              <a:srgbClr val="FFFFFF">
                <a:alpha val="50000"/>
              </a:srgbClr>
            </a:outerShdw>
            <a:reflection blurRad="12700" stA="30000" endPos="35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30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2_Mod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00_Excel_Class_Administration</Template>
  <TotalTime>62</TotalTime>
  <Words>8110</Words>
  <Application>Microsoft Office PowerPoint</Application>
  <PresentationFormat>On-screen Show (4:3)</PresentationFormat>
  <Paragraphs>1316</Paragraphs>
  <Slides>204</Slides>
  <Notes>11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204</vt:i4>
      </vt:variant>
    </vt:vector>
  </HeadingPairs>
  <TitlesOfParts>
    <vt:vector size="207" baseType="lpstr">
      <vt:lpstr>00_Excel_Class_Administration</vt:lpstr>
      <vt:lpstr>2_Mod</vt:lpstr>
      <vt:lpstr>Office Theme</vt:lpstr>
      <vt:lpstr>PowerPoint Presentation</vt:lpstr>
      <vt:lpstr>Table Of Contents</vt:lpstr>
      <vt:lpstr>PowerPoint Presentation</vt:lpstr>
      <vt:lpstr>PowerPoint Presentation</vt:lpstr>
      <vt:lpstr>Class Administration Please Sign In</vt:lpstr>
      <vt:lpstr>ADMINISTRATION</vt:lpstr>
      <vt:lpstr>ADMINISTRATION</vt:lpstr>
      <vt:lpstr>PowerPoint Presentation</vt:lpstr>
      <vt:lpstr>PowerPoint Presentation</vt:lpstr>
      <vt:lpstr>PowerPoint Presentation</vt:lpstr>
      <vt:lpstr>POINT OF CLARIFICATION</vt:lpstr>
      <vt:lpstr>This class will not be…</vt:lpstr>
      <vt:lpstr>PowerPoint Presentation</vt:lpstr>
      <vt:lpstr>POINT OF CLARIFICATION</vt:lpstr>
      <vt:lpstr>Left Blank for Duplex Printing</vt:lpstr>
      <vt:lpstr>Left Blank for Duplex Printing</vt:lpstr>
      <vt:lpstr>Excel Worksheet Basics Terminology   Navigation   The Ribbon</vt:lpstr>
      <vt:lpstr>Introducing Excel</vt:lpstr>
      <vt:lpstr>PowerPoint Presentation</vt:lpstr>
      <vt:lpstr>The Ribbon </vt:lpstr>
      <vt:lpstr>Basic Workspace Vocabulary</vt:lpstr>
      <vt:lpstr>Excel Workspace 2007</vt:lpstr>
      <vt:lpstr>PowerPoint Presentation</vt:lpstr>
      <vt:lpstr>Basic Parts of Excel</vt:lpstr>
      <vt:lpstr>Navigating Excel</vt:lpstr>
      <vt:lpstr>Other Parts of Excel</vt:lpstr>
      <vt:lpstr>Basic Navigating in a Worksheet</vt:lpstr>
      <vt:lpstr>Links to more shortcut tips</vt:lpstr>
      <vt:lpstr>Key Tips</vt:lpstr>
      <vt:lpstr>&lt;Ctrl&gt; Commands  and &lt;Right Click&gt; (You don’t always have to use the Ribbon!)</vt:lpstr>
      <vt:lpstr>Planning a Workbook</vt:lpstr>
      <vt:lpstr>PowerPoint Presentation</vt:lpstr>
      <vt:lpstr>PowerPoint Presentation</vt:lpstr>
      <vt:lpstr>Entering Data in Cells</vt:lpstr>
      <vt:lpstr>Entering Numbers in Cells</vt:lpstr>
      <vt:lpstr>Entering Dates </vt:lpstr>
      <vt:lpstr>Working with Cells and Ranges</vt:lpstr>
      <vt:lpstr>Working with Cells and Cell Ranges</vt:lpstr>
      <vt:lpstr>Selecting Adjacent Cell Ranges</vt:lpstr>
      <vt:lpstr>Selecting Nonadjacent Cell Ranges</vt:lpstr>
      <vt:lpstr>Nonadjacent Range</vt:lpstr>
      <vt:lpstr>Moving or Copying a Cell or Range (with the Mouse)</vt:lpstr>
      <vt:lpstr>Moving or Copying a Cell or Range (With Ribbon Cut and Paste Icons)</vt:lpstr>
      <vt:lpstr>Dragging a Range</vt:lpstr>
      <vt:lpstr>Workbook Formatting</vt:lpstr>
      <vt:lpstr>Formatting Workbooks</vt:lpstr>
      <vt:lpstr>Formatting Workbooks</vt:lpstr>
      <vt:lpstr>Formatting Text</vt:lpstr>
      <vt:lpstr>CELL STYLES (Pre-Defined or Customizable)</vt:lpstr>
      <vt:lpstr>Working with Color</vt:lpstr>
      <vt:lpstr>Formatting Text Selections</vt:lpstr>
      <vt:lpstr>Formatting Data</vt:lpstr>
      <vt:lpstr>Formatting Data</vt:lpstr>
      <vt:lpstr>Formatting Dates and Times</vt:lpstr>
      <vt:lpstr>Aligning Cell Content</vt:lpstr>
      <vt:lpstr>Indenting Cell Content</vt:lpstr>
      <vt:lpstr>Merging Cells</vt:lpstr>
      <vt:lpstr>Merging Cells</vt:lpstr>
      <vt:lpstr>Rotating Cell Content</vt:lpstr>
      <vt:lpstr>Rotating Cell Content</vt:lpstr>
      <vt:lpstr>Adding Cell Borders</vt:lpstr>
      <vt:lpstr>Format Cells   Dialog Box</vt:lpstr>
      <vt:lpstr>Format Cells Dialog Box</vt:lpstr>
      <vt:lpstr>Changing Column Width  and Row Height</vt:lpstr>
      <vt:lpstr>Changing Column Width  and Row Height</vt:lpstr>
      <vt:lpstr>Changing Column Width  and Row Height</vt:lpstr>
      <vt:lpstr>Entering Multiple Lines of Text  Within a Cell</vt:lpstr>
      <vt:lpstr>PowerPoint Presentation</vt:lpstr>
      <vt:lpstr>Introduction to Formulas and Functions</vt:lpstr>
      <vt:lpstr>Formulas</vt:lpstr>
      <vt:lpstr>Formulas</vt:lpstr>
      <vt:lpstr>Entering a Formula</vt:lpstr>
      <vt:lpstr>Order of Operations</vt:lpstr>
      <vt:lpstr>Entering a Formula</vt:lpstr>
      <vt:lpstr>Entering a Formula</vt:lpstr>
      <vt:lpstr>Entering a Formula</vt:lpstr>
      <vt:lpstr>Functions</vt:lpstr>
      <vt:lpstr>Functions</vt:lpstr>
      <vt:lpstr>Entering Functions</vt:lpstr>
      <vt:lpstr>Entering Functions with AutoSum</vt:lpstr>
      <vt:lpstr>Entering Functions with AutoSum</vt:lpstr>
      <vt:lpstr>Entering a Function</vt:lpstr>
      <vt:lpstr>Entering Functions with AutoSum</vt:lpstr>
      <vt:lpstr>PowerPoint Presentation</vt:lpstr>
      <vt:lpstr>PowerPoint Presentation</vt:lpstr>
      <vt:lpstr>References</vt:lpstr>
      <vt:lpstr>References</vt:lpstr>
      <vt:lpstr>Relative References</vt:lpstr>
      <vt:lpstr>Absolute References</vt:lpstr>
      <vt:lpstr>Mixed References</vt:lpstr>
      <vt:lpstr>Entering  Relative, Absolute, and Mixed References</vt:lpstr>
      <vt:lpstr>Understanding Function Syntax</vt:lpstr>
      <vt:lpstr>Understanding Function Syntax</vt:lpstr>
      <vt:lpstr>Understanding Function Syntax</vt:lpstr>
      <vt:lpstr>Common Functions</vt:lpstr>
      <vt:lpstr>Date Functions</vt:lpstr>
      <vt:lpstr>Inserting a Function</vt:lpstr>
      <vt:lpstr>Inserting a Function</vt:lpstr>
      <vt:lpstr>Inserting a Function</vt:lpstr>
      <vt:lpstr>Inserting a Function</vt:lpstr>
      <vt:lpstr>Inserting a Function</vt:lpstr>
      <vt:lpstr>END OF SECTION Absolute and Relative Cells and FUNCTIONS </vt:lpstr>
      <vt:lpstr>Blank for Duplex Printing</vt:lpstr>
      <vt:lpstr>Blank for Duplex Printing</vt:lpstr>
      <vt:lpstr>PowerPoint Presentation</vt:lpstr>
      <vt:lpstr>PowerPoint Presentation</vt:lpstr>
      <vt:lpstr>Inserting  Columns or Rows</vt:lpstr>
      <vt:lpstr>Inserting  Column(s) or Row(s)</vt:lpstr>
      <vt:lpstr>PowerPoint Presentation</vt:lpstr>
      <vt:lpstr>Inserting or Deleting  Cell Range</vt:lpstr>
      <vt:lpstr>PowerPoint Presentation</vt:lpstr>
      <vt:lpstr>Deleting and Clearing  a Row or Column</vt:lpstr>
      <vt:lpstr>Inserting and Deleting a Cell Range</vt:lpstr>
      <vt:lpstr>Inserting and Deleting a Worksheet</vt:lpstr>
      <vt:lpstr>Renaming a Worksheet</vt:lpstr>
      <vt:lpstr>Moving and Copying a Worksheet</vt:lpstr>
      <vt:lpstr>&lt;Right Click&gt; Sheet Tabs</vt:lpstr>
      <vt:lpstr>Notes</vt:lpstr>
      <vt:lpstr>Blank for Duplex Printing</vt:lpstr>
      <vt:lpstr>Blank for Duplex Printing</vt:lpstr>
      <vt:lpstr>AutoFill</vt:lpstr>
      <vt:lpstr>Working with AutoFill</vt:lpstr>
      <vt:lpstr>Working with AutoFill</vt:lpstr>
      <vt:lpstr>Using the AutoFill Options Button</vt:lpstr>
      <vt:lpstr>Working with AutoFill</vt:lpstr>
      <vt:lpstr>Filling a Series</vt:lpstr>
      <vt:lpstr>Filling a Series</vt:lpstr>
      <vt:lpstr>Creating a Series with AutoFill</vt:lpstr>
      <vt:lpstr>Applying Formats STYLES &amp; Paste Special</vt:lpstr>
      <vt:lpstr>Copying Formats  with the Format Painter</vt:lpstr>
      <vt:lpstr>Copying Formats with the  Paste Options Button</vt:lpstr>
      <vt:lpstr>Copying Formats with the  Paste Options Button</vt:lpstr>
      <vt:lpstr>Paste Special</vt:lpstr>
      <vt:lpstr>Paste Special</vt:lpstr>
      <vt:lpstr>Applying Styles</vt:lpstr>
      <vt:lpstr>Applying Styles</vt:lpstr>
      <vt:lpstr>Applying Styles</vt:lpstr>
      <vt:lpstr>End of Section</vt:lpstr>
      <vt:lpstr>Blank for Duplex Printing</vt:lpstr>
      <vt:lpstr>Blank for Duplex Printing</vt:lpstr>
      <vt:lpstr>Charts and Graphs &lt;F11&gt;</vt:lpstr>
      <vt:lpstr>Charts and Graphs</vt:lpstr>
      <vt:lpstr>Selecting a Data Source</vt:lpstr>
      <vt:lpstr>Selecting a Data Source</vt:lpstr>
      <vt:lpstr>Selecting a Chart Type</vt:lpstr>
      <vt:lpstr>Selecting a Chart Type</vt:lpstr>
      <vt:lpstr>Moving and Resizing Charts</vt:lpstr>
      <vt:lpstr>Chart Elements</vt:lpstr>
      <vt:lpstr>Chart Elements</vt:lpstr>
      <vt:lpstr>Formatting Chart Elements</vt:lpstr>
      <vt:lpstr>Formatting the Chart Axis</vt:lpstr>
      <vt:lpstr>Formatting the Chart Axis</vt:lpstr>
      <vt:lpstr>Editing Axis Range</vt:lpstr>
      <vt:lpstr>Setting Label Units</vt:lpstr>
      <vt:lpstr>Setting Label Units</vt:lpstr>
      <vt:lpstr>Formatting Data Series</vt:lpstr>
      <vt:lpstr>Modifying the Legend</vt:lpstr>
      <vt:lpstr>End of Section</vt:lpstr>
      <vt:lpstr>Blank for Duplex Printing</vt:lpstr>
      <vt:lpstr>Blank for Duplex Printing</vt:lpstr>
      <vt:lpstr>Printing  &amp; Page Breaks</vt:lpstr>
      <vt:lpstr>Defining the Print Area</vt:lpstr>
      <vt:lpstr>Inserting Page Breaks</vt:lpstr>
      <vt:lpstr>Setting and Removing Page Breaks</vt:lpstr>
      <vt:lpstr>Setting and Removing Page Breaks</vt:lpstr>
      <vt:lpstr>Setting and Removing Page Breaks</vt:lpstr>
      <vt:lpstr>Adding Print Titles</vt:lpstr>
      <vt:lpstr>Adding Headers and Footers</vt:lpstr>
      <vt:lpstr>Adding Headers and Footers</vt:lpstr>
      <vt:lpstr>NOTES</vt:lpstr>
      <vt:lpstr>PowerPoint Presentation</vt:lpstr>
      <vt:lpstr>End of Section</vt:lpstr>
      <vt:lpstr>PowerPoint Presentation</vt:lpstr>
      <vt:lpstr>PowerPoint Presentation</vt:lpstr>
      <vt:lpstr>Backstage View </vt:lpstr>
      <vt:lpstr>Backstage View Samples from EXCEL 2010</vt:lpstr>
      <vt:lpstr>PowerPoint Presentation</vt:lpstr>
      <vt:lpstr>Backstage  View  SAVE AS (Changed the File Type)</vt:lpstr>
      <vt:lpstr>PowerPoint Presentation</vt:lpstr>
      <vt:lpstr>Backstage View INFO Permissions (Protect)</vt:lpstr>
      <vt:lpstr>Backstage View INFO Permissions Restrict</vt:lpstr>
      <vt:lpstr>Prepare for Sharing</vt:lpstr>
      <vt:lpstr>INFO - Prepare for Sharing / Inspect</vt:lpstr>
      <vt:lpstr>Backstage View  OPEN</vt:lpstr>
      <vt:lpstr>Backstage View NEW</vt:lpstr>
      <vt:lpstr>BackstageView  PRINT</vt:lpstr>
      <vt:lpstr>BackstageView SAVE and SEND</vt:lpstr>
      <vt:lpstr>BackstageView  HELP</vt:lpstr>
      <vt:lpstr>Backstage View Options General</vt:lpstr>
      <vt:lpstr>Backstage Options Formulas</vt:lpstr>
      <vt:lpstr>Backstage Options Formulas</vt:lpstr>
      <vt:lpstr>Backstage View Proofing</vt:lpstr>
      <vt:lpstr>Backstage View Advanced</vt:lpstr>
      <vt:lpstr>Backstage View Customize Ribbon and QAT </vt:lpstr>
      <vt:lpstr>Notes</vt:lpstr>
      <vt:lpstr>Blank Page for duplex printing</vt:lpstr>
      <vt:lpstr>Excel  on-line  Help  &amp;  Resources</vt:lpstr>
      <vt:lpstr>Online Resources</vt:lpstr>
      <vt:lpstr> Templates, Training and Examples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Deftones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Administration Please Sign In</dc:title>
  <dc:creator>Nolan R. Tomboulian</dc:creator>
  <cp:lastModifiedBy>Nolan R. Tomboulian</cp:lastModifiedBy>
  <cp:revision>9</cp:revision>
  <dcterms:created xsi:type="dcterms:W3CDTF">2014-06-15T23:39:11Z</dcterms:created>
  <dcterms:modified xsi:type="dcterms:W3CDTF">2014-06-16T01:26:29Z</dcterms:modified>
</cp:coreProperties>
</file>