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handoutMasterIdLst>
    <p:handoutMasterId r:id="rId11"/>
  </p:handoutMasterIdLst>
  <p:sldIdLst>
    <p:sldId id="519" r:id="rId2"/>
    <p:sldId id="520" r:id="rId3"/>
    <p:sldId id="521" r:id="rId4"/>
    <p:sldId id="522" r:id="rId5"/>
    <p:sldId id="523" r:id="rId6"/>
    <p:sldId id="524" r:id="rId7"/>
    <p:sldId id="525" r:id="rId8"/>
    <p:sldId id="52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Resources" id="{62923791-CE1F-4689-B374-4D09CC716760}">
          <p14:sldIdLst>
            <p14:sldId id="519"/>
            <p14:sldId id="520"/>
            <p14:sldId id="521"/>
            <p14:sldId id="522"/>
            <p14:sldId id="523"/>
            <p14:sldId id="524"/>
            <p14:sldId id="525"/>
            <p14:sldId id="52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FF"/>
    <a:srgbClr val="CC0099"/>
    <a:srgbClr val="CC3399"/>
    <a:srgbClr val="CC0000"/>
    <a:srgbClr val="EAEAEA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84" autoAdjust="0"/>
    <p:restoredTop sz="94638" autoAdjust="0"/>
  </p:normalViewPr>
  <p:slideViewPr>
    <p:cSldViewPr>
      <p:cViewPr varScale="1">
        <p:scale>
          <a:sx n="23" d="100"/>
          <a:sy n="23" d="100"/>
        </p:scale>
        <p:origin x="-102" y="-10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80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1B414-B4B6-44C4-97E2-6CF486E5BFCD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A5048-BF07-4214-8E02-A0486D247B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60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55011A8-14A0-46DC-8704-AB356B562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3888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F828-B6FE-4494-B779-65E5DBB7B611}" type="datetime1">
              <a:rPr lang="en-US" smtClean="0"/>
              <a:t>6/15/2014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E509-71A0-4057-B9EF-7EAC6EE31B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88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3BA1-945A-4B8F-BBC0-6E25B945CFB4}" type="datetime1">
              <a:rPr lang="en-US" smtClean="0"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2412-27B7-41EF-9782-5B86628B2A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06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2864-53F5-47B0-8A95-50771BDABCB0}" type="datetime1">
              <a:rPr lang="en-US" smtClean="0"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714F-8545-4308-8F47-A448068006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0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3F545-3D3D-4478-861F-CBA0CC28AED3}" type="datetime1">
              <a:rPr lang="en-US" smtClean="0"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28C6-2AB7-4EE7-843F-0B7533B826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39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F92D-A11B-4772-B678-3A61FE3F1143}" type="datetime1">
              <a:rPr lang="en-US" smtClean="0"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3791-ED6C-41A9-9553-5EAD255C39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44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4631-A4B0-413E-A022-D0463ED2F0A4}" type="datetime1">
              <a:rPr lang="en-US" smtClean="0"/>
              <a:t>6/15/2014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0EB0-0A8F-46E0-9DFC-EE94E8CFBE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71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FFDA-1A0A-47AA-82EE-D2CF782D6B05}" type="datetime1">
              <a:rPr lang="en-US" smtClean="0"/>
              <a:t>6/15/2014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D943-5E0B-4924-BEA6-50D6FCFAF1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4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1882-0316-4A24-9711-127A4ECE45EC}" type="datetime1">
              <a:rPr lang="en-US" smtClean="0"/>
              <a:t>6/15/2014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094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70B9-C0C8-417D-B920-308BA97ED376}" type="datetime1">
              <a:rPr lang="en-US" smtClean="0"/>
              <a:t>6/15/2014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6376E-DBB1-444C-AAFE-093D22F79E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CFB7D-F2D2-4710-8EE1-C237A4A06055}" type="datetime1">
              <a:rPr lang="en-US" smtClean="0"/>
              <a:t>6/15/2014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EF92-8271-4CA8-A9EF-41AA273074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32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A2A5-D4AD-4A51-ADD2-396E83D9EEC0}" type="datetime1">
              <a:rPr lang="en-US" smtClean="0"/>
              <a:t>6/15/2014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E35F-3833-4280-851B-461A05ACF8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86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E2151-2E5F-4060-BD57-2254576D6A3B}" type="datetime1">
              <a:rPr lang="en-US" smtClean="0"/>
              <a:t>6/15/2014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127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omboulian@yahoo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03_Navigation.pptx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ummies.com/" TargetMode="External"/><Relationship Id="rId3" Type="http://schemas.openxmlformats.org/officeDocument/2006/relationships/hyperlink" Target="http://www.microsoft.com/learning/en/us/default.aspx" TargetMode="External"/><Relationship Id="rId7" Type="http://schemas.openxmlformats.org/officeDocument/2006/relationships/hyperlink" Target="http://www.exceltip.com/" TargetMode="External"/><Relationship Id="rId2" Type="http://schemas.openxmlformats.org/officeDocument/2006/relationships/hyperlink" Target="http://office.microsoft.com/en-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preadsheetpage.com/" TargetMode="External"/><Relationship Id="rId5" Type="http://schemas.openxmlformats.org/officeDocument/2006/relationships/hyperlink" Target="http://www.mrexcel.com/" TargetMode="External"/><Relationship Id="rId4" Type="http://schemas.openxmlformats.org/officeDocument/2006/relationships/hyperlink" Target="http://www.customguide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asstvid.aspx?&amp;type=flash&amp;assetid=XT010149329&amp;vwidth=1044&amp;vheight=788" TargetMode="External"/><Relationship Id="rId2" Type="http://schemas.openxmlformats.org/officeDocument/2006/relationships/hyperlink" Target="http://office.microsoft.com/en-us/excel-help/interactive-excel-2003-to-excel-2007-command-reference-guide-HA010149151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ffice.microsoft.com/en-us/excel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zinearticles.com/?Excel-2003-Vs-Excel-2007---Whats-New-in-Excel-2007&amp;id=1695056" TargetMode="External"/><Relationship Id="rId2" Type="http://schemas.openxmlformats.org/officeDocument/2006/relationships/hyperlink" Target="http://office.microsoft.com/en-us/training/excel-2007-training-courses-HA010218987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cflearnfree.org/excel2007" TargetMode="External"/><Relationship Id="rId4" Type="http://schemas.openxmlformats.org/officeDocument/2006/relationships/hyperlink" Target="http://spreadsheets.about.com/od/excel101/a/tutorial_hub.ht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uterworld.com/s/article/9028218/Excel_2007_Cheat_Sheet_Quick_reference_charts" TargetMode="External"/><Relationship Id="rId2" Type="http://schemas.openxmlformats.org/officeDocument/2006/relationships/hyperlink" Target="http://www.excelfunctions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iv.ac.uk/csd/acuk_html/473.dir/473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d-ins.com/Excel%202003%20versus%202007.htm" TargetMode="External"/><Relationship Id="rId2" Type="http://schemas.openxmlformats.org/officeDocument/2006/relationships/hyperlink" Target="http://office.microsoft.com/en-us/excel-help/interactive-excel-2003-to-excel-2007-command-reference-guide-HA010149151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ffice.microsoft.com/en-us/excel-help/excel-shortcut-and-function-keys-HP010073848.aspx?pid=CH10094776103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preadsheetpage.com/index.php/oddity/bahttext/" TargetMode="External"/><Relationship Id="rId2" Type="http://schemas.openxmlformats.org/officeDocument/2006/relationships/hyperlink" Target="http://office.microsoft.com/en-us/excel-help/excel-functions-by-category-HP010079186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eachexcel.com/excel-help/excel-how-to.php?i=70019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ttersolutions.com/excel/EDH113/QE813022021.htm" TargetMode="External"/><Relationship Id="rId2" Type="http://schemas.openxmlformats.org/officeDocument/2006/relationships/hyperlink" Target="http://www.teacherclick.com/excel2003/a_4_4_2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creview.co.uk/forums/convert-numeric-text-t1770367.html" TargetMode="External"/><Relationship Id="rId5" Type="http://schemas.openxmlformats.org/officeDocument/2006/relationships/hyperlink" Target="http://www.xldynamic.com/source/xld.xlFAQ0004.html" TargetMode="External"/><Relationship Id="rId4" Type="http://schemas.openxmlformats.org/officeDocument/2006/relationships/hyperlink" Target="http://support.microsoft.com/default.aspx?scid=kb;en-us;21336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70738" y="533400"/>
            <a:ext cx="8039862" cy="4309222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Excel </a:t>
            </a:r>
            <a:br>
              <a:rPr lang="en-US" sz="6000" dirty="0" smtClean="0"/>
            </a:br>
            <a:r>
              <a:rPr lang="en-US" sz="6000" dirty="0" smtClean="0"/>
              <a:t>on-line </a:t>
            </a:r>
            <a:br>
              <a:rPr lang="en-US" sz="6000" dirty="0" smtClean="0"/>
            </a:br>
            <a:r>
              <a:rPr lang="en-US" sz="6000" dirty="0" smtClean="0"/>
              <a:t>Help</a:t>
            </a:r>
            <a:br>
              <a:rPr lang="en-US" sz="6000" dirty="0" smtClean="0"/>
            </a:br>
            <a:r>
              <a:rPr lang="en-US" sz="6000" dirty="0" smtClean="0"/>
              <a:t> &amp; </a:t>
            </a:r>
            <a:br>
              <a:rPr lang="en-US" sz="6000" dirty="0" smtClean="0"/>
            </a:br>
            <a:r>
              <a:rPr lang="en-US" sz="6000" dirty="0" smtClean="0"/>
              <a:t>Resources</a:t>
            </a:r>
            <a:endParaRPr lang="en-US" sz="6000" dirty="0"/>
          </a:p>
        </p:txBody>
      </p:sp>
      <p:pic>
        <p:nvPicPr>
          <p:cNvPr id="1026" name="Picture 2" descr="C:\@Nolan\Craven\2007_Excel\01_Introduction\X_Old_Files\X_Figure Files\exce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2590800" cy="2590800"/>
          </a:xfrm>
          <a:prstGeom prst="rect">
            <a:avLst/>
          </a:prstGeom>
          <a:noFill/>
        </p:spPr>
      </p:pic>
      <p:sp>
        <p:nvSpPr>
          <p:cNvPr id="8" name="Subtitle 2"/>
          <p:cNvSpPr>
            <a:spLocks noGrp="1"/>
          </p:cNvSpPr>
          <p:nvPr/>
        </p:nvSpPr>
        <p:spPr>
          <a:xfrm>
            <a:off x="152400" y="4970929"/>
            <a:ext cx="4724400" cy="1642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4000" dirty="0" smtClean="0"/>
              <a:t>Nolan Tomboulian</a:t>
            </a:r>
          </a:p>
          <a:p>
            <a:r>
              <a:rPr lang="en-US" dirty="0" smtClean="0">
                <a:hlinkClick r:id="rId3"/>
              </a:rPr>
              <a:t>Tomboulian@yahoo.com</a:t>
            </a:r>
            <a:endParaRPr lang="en-US" dirty="0" smtClean="0"/>
          </a:p>
          <a:p>
            <a:r>
              <a:rPr lang="en-US" dirty="0" smtClean="0"/>
              <a:t>Tomboulian.Wikispaces.com</a:t>
            </a:r>
          </a:p>
        </p:txBody>
      </p:sp>
      <p:pic>
        <p:nvPicPr>
          <p:cNvPr id="10" name="Picture 9" descr="http://www.bridgeschristianchurch.org/images/library/compus.png">
            <a:hlinkClick r:id="rId4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5230969"/>
            <a:ext cx="1794164" cy="1364253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E509-71A0-4057-B9EF-7EAC6EE31BA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Resources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sz="4600" dirty="0" smtClean="0">
                <a:latin typeface="+mj-lt"/>
                <a:ea typeface="+mj-ea"/>
                <a:cs typeface="+mj-cs"/>
              </a:rPr>
              <a:t>Microsoft Office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office.microsoft.com</a:t>
            </a:r>
            <a:endParaRPr lang="en-US" dirty="0" smtClean="0"/>
          </a:p>
          <a:p>
            <a:r>
              <a:rPr lang="en-US" sz="4600" dirty="0" smtClean="0">
                <a:latin typeface="+mj-lt"/>
                <a:ea typeface="+mj-ea"/>
                <a:cs typeface="+mj-cs"/>
              </a:rPr>
              <a:t>Microsoft Training: </a:t>
            </a:r>
            <a:r>
              <a:rPr lang="en-US" dirty="0" smtClean="0">
                <a:hlinkClick r:id="rId3"/>
              </a:rPr>
              <a:t>microsoft.com/learning</a:t>
            </a:r>
            <a:endParaRPr lang="en-US" dirty="0" smtClean="0"/>
          </a:p>
          <a:p>
            <a:r>
              <a:rPr lang="en-US" sz="4600" dirty="0" err="1" smtClean="0">
                <a:latin typeface="+mj-lt"/>
                <a:ea typeface="+mj-ea"/>
                <a:cs typeface="+mj-cs"/>
              </a:rPr>
              <a:t>CustomGuide</a:t>
            </a:r>
            <a:r>
              <a:rPr lang="en-US" sz="4600" dirty="0" smtClean="0">
                <a:latin typeface="+mj-lt"/>
                <a:ea typeface="+mj-ea"/>
                <a:cs typeface="+mj-cs"/>
              </a:rPr>
              <a:t>: </a:t>
            </a:r>
            <a:r>
              <a:rPr lang="en-US" dirty="0" smtClean="0">
                <a:hlinkClick r:id="rId4"/>
              </a:rPr>
              <a:t>www.customguide.com</a:t>
            </a:r>
            <a:endParaRPr lang="en-US" dirty="0" smtClean="0"/>
          </a:p>
          <a:p>
            <a:r>
              <a:rPr lang="en-US" sz="4600" dirty="0" smtClean="0">
                <a:latin typeface="+mj-lt"/>
                <a:ea typeface="+mj-ea"/>
                <a:cs typeface="+mj-cs"/>
              </a:rPr>
              <a:t>Mr. Excel</a:t>
            </a:r>
            <a:r>
              <a:rPr lang="en-US" dirty="0" smtClean="0"/>
              <a:t>: </a:t>
            </a:r>
            <a:r>
              <a:rPr lang="en-US" dirty="0" smtClean="0">
                <a:hlinkClick r:id="rId5"/>
              </a:rPr>
              <a:t>www.mrexcel.com</a:t>
            </a:r>
            <a:endParaRPr lang="en-US" dirty="0" smtClean="0"/>
          </a:p>
          <a:p>
            <a:r>
              <a:rPr lang="en-US" sz="4600" dirty="0" smtClean="0">
                <a:latin typeface="+mj-lt"/>
                <a:ea typeface="+mj-ea"/>
                <a:cs typeface="+mj-cs"/>
              </a:rPr>
              <a:t>The Spreadsheet Page</a:t>
            </a:r>
            <a:r>
              <a:rPr lang="en-US" dirty="0" smtClean="0"/>
              <a:t>: </a:t>
            </a:r>
            <a:r>
              <a:rPr lang="en-US" dirty="0" smtClean="0">
                <a:hlinkClick r:id="rId6"/>
              </a:rPr>
              <a:t>spreadsheetpage.com</a:t>
            </a:r>
            <a:endParaRPr lang="en-US" dirty="0" smtClean="0"/>
          </a:p>
          <a:p>
            <a:r>
              <a:rPr lang="en-US" sz="4600" dirty="0" smtClean="0">
                <a:latin typeface="+mj-lt"/>
                <a:ea typeface="+mj-ea"/>
                <a:cs typeface="+mj-cs"/>
              </a:rPr>
              <a:t>ExcelTip.com:</a:t>
            </a:r>
            <a:r>
              <a:rPr lang="en-US" dirty="0" smtClean="0"/>
              <a:t> </a:t>
            </a:r>
            <a:r>
              <a:rPr lang="en-US" dirty="0" smtClean="0">
                <a:hlinkClick r:id="rId7"/>
              </a:rPr>
              <a:t>www.exceltip.com</a:t>
            </a:r>
            <a:endParaRPr lang="en-US" dirty="0" smtClean="0"/>
          </a:p>
          <a:p>
            <a:r>
              <a:rPr lang="en-US" sz="4600" dirty="0" smtClean="0">
                <a:latin typeface="+mj-lt"/>
                <a:ea typeface="+mj-ea"/>
                <a:cs typeface="+mj-cs"/>
              </a:rPr>
              <a:t>Excel for Dummies</a:t>
            </a:r>
            <a:r>
              <a:rPr lang="en-US" dirty="0" smtClean="0"/>
              <a:t>: </a:t>
            </a:r>
            <a:r>
              <a:rPr lang="en-US" dirty="0" smtClean="0">
                <a:hlinkClick r:id="rId8"/>
              </a:rPr>
              <a:t>www.dummies.com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28C6-2AB7-4EE7-843F-0B7533B8265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 smtClean="0">
                <a:solidFill>
                  <a:schemeClr val="bg1"/>
                </a:solidFill>
              </a:rPr>
              <a:t>Templates, Training and Examples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961" y="848480"/>
            <a:ext cx="8561439" cy="4256920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ct val="0"/>
              </a:spcBef>
              <a:buNone/>
            </a:pPr>
            <a:r>
              <a:rPr lang="en-US" sz="11200" dirty="0" smtClean="0">
                <a:latin typeface="+mj-lt"/>
                <a:ea typeface="+mj-ea"/>
                <a:cs typeface="+mj-cs"/>
              </a:rPr>
              <a:t>2003 to 2007 Commands </a:t>
            </a:r>
            <a:r>
              <a:rPr lang="en-US" sz="1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(Interactive)</a:t>
            </a:r>
          </a:p>
          <a:p>
            <a:pPr>
              <a:buNone/>
            </a:pPr>
            <a:r>
              <a:rPr lang="en-US" sz="9600" dirty="0" smtClean="0"/>
              <a:t>	</a:t>
            </a:r>
            <a:r>
              <a:rPr lang="en-US" sz="9600" u="sng" dirty="0" smtClean="0">
                <a:hlinkClick r:id="rId2"/>
              </a:rPr>
              <a:t>http://office.microsoft.com/en-us/excel-help/interactive-excel-2003-to-excel-2007-command-reference-guide-HA010149151.aspx</a:t>
            </a:r>
            <a:endParaRPr lang="en-US" sz="9600" u="sng" dirty="0" smtClean="0"/>
          </a:p>
          <a:p>
            <a:pPr>
              <a:buNone/>
            </a:pPr>
            <a:endParaRPr lang="en-US" sz="9600" u="sng" dirty="0" smtClean="0">
              <a:hlinkClick r:id="rId3"/>
            </a:endParaRPr>
          </a:p>
          <a:p>
            <a:pPr>
              <a:spcBef>
                <a:spcPct val="0"/>
              </a:spcBef>
              <a:buNone/>
            </a:pPr>
            <a:r>
              <a:rPr lang="en-US" sz="11200" dirty="0" smtClean="0">
                <a:latin typeface="+mj-lt"/>
                <a:ea typeface="+mj-ea"/>
                <a:cs typeface="+mj-cs"/>
              </a:rPr>
              <a:t>Templates</a:t>
            </a:r>
            <a:endParaRPr lang="en-US" sz="11200" dirty="0" smtClean="0">
              <a:latin typeface="+mj-lt"/>
              <a:ea typeface="+mj-ea"/>
              <a:cs typeface="+mj-cs"/>
              <a:hlinkClick r:id="rId4"/>
            </a:endParaRPr>
          </a:p>
          <a:p>
            <a:pPr lvl="1">
              <a:buNone/>
            </a:pPr>
            <a:r>
              <a:rPr lang="en-US" sz="9600" dirty="0" smtClean="0">
                <a:hlinkClick r:id="rId4"/>
              </a:rPr>
              <a:t>http://office.microsoft.com/en-us/excel/</a:t>
            </a:r>
            <a:endParaRPr lang="en-US" sz="9600" dirty="0" smtClean="0"/>
          </a:p>
          <a:p>
            <a:pPr lvl="1">
              <a:buNone/>
            </a:pPr>
            <a:endParaRPr lang="en-US" sz="9600" dirty="0" smtClean="0"/>
          </a:p>
          <a:p>
            <a:pPr>
              <a:buNone/>
            </a:pPr>
            <a:r>
              <a:rPr lang="en-US" sz="11200" dirty="0"/>
              <a:t> </a:t>
            </a:r>
            <a:r>
              <a:rPr lang="en-US" sz="11200" dirty="0" smtClean="0">
                <a:latin typeface="+mj-lt"/>
                <a:ea typeface="+mj-ea"/>
                <a:cs typeface="+mj-cs"/>
              </a:rPr>
              <a:t>2003 to 2007 </a:t>
            </a:r>
            <a:r>
              <a:rPr lang="en-US" sz="1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Menu to Ribbon </a:t>
            </a:r>
          </a:p>
          <a:p>
            <a:pPr>
              <a:buNone/>
            </a:pPr>
            <a:r>
              <a:rPr lang="en-US" sz="6200" dirty="0"/>
              <a:t>	</a:t>
            </a:r>
            <a:r>
              <a:rPr lang="en-US" sz="9600" u="sng" dirty="0">
                <a:hlinkClick r:id="rId3"/>
              </a:rPr>
              <a:t>http://office.microsoft.com/asstvid.aspx?&amp;</a:t>
            </a:r>
            <a:r>
              <a:rPr lang="en-US" sz="9600" u="sng" dirty="0" smtClean="0">
                <a:hlinkClick r:id="rId3"/>
              </a:rPr>
              <a:t>type=flash&amp;assetid=XT010149329&amp;vwidth=1044&amp;vheight=788</a:t>
            </a:r>
            <a:endParaRPr lang="en-US" sz="6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28C6-2AB7-4EE7-843F-0B7533B8265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7620000" cy="4525963"/>
          </a:xfrm>
        </p:spPr>
        <p:txBody>
          <a:bodyPr>
            <a:normAutofit fontScale="32500" lnSpcReduction="20000"/>
          </a:bodyPr>
          <a:lstStyle/>
          <a:p>
            <a:pPr>
              <a:spcBef>
                <a:spcPct val="0"/>
              </a:spcBef>
              <a:buNone/>
            </a:pPr>
            <a:r>
              <a:rPr lang="en-US" sz="8600" dirty="0" smtClean="0"/>
              <a:t>Microsoft Training Tutorials</a:t>
            </a:r>
          </a:p>
          <a:p>
            <a:pPr>
              <a:buNone/>
            </a:pPr>
            <a:r>
              <a:rPr lang="en-US" sz="7000" dirty="0" smtClean="0"/>
              <a:t>	</a:t>
            </a:r>
            <a:r>
              <a:rPr lang="en-US" sz="7400" u="sng" dirty="0" smtClean="0">
                <a:hlinkClick r:id="rId2"/>
              </a:rPr>
              <a:t>http://office.microsoft.com/en-us/training/excel-2007-training-courses-HA010218987.aspx</a:t>
            </a:r>
            <a:endParaRPr lang="en-US" sz="7400" dirty="0" smtClean="0"/>
          </a:p>
          <a:p>
            <a:pPr>
              <a:buNone/>
            </a:pPr>
            <a:r>
              <a:rPr lang="en-US" sz="3200" dirty="0" smtClean="0"/>
              <a:t> </a:t>
            </a:r>
          </a:p>
          <a:p>
            <a:pPr>
              <a:spcBef>
                <a:spcPct val="0"/>
              </a:spcBef>
              <a:buNone/>
            </a:pPr>
            <a:r>
              <a:rPr lang="fr-FR" sz="8600" dirty="0" smtClean="0"/>
              <a:t>2003 vs 2007</a:t>
            </a:r>
            <a:endParaRPr lang="en-US" sz="8600" dirty="0" smtClean="0"/>
          </a:p>
          <a:p>
            <a:pPr>
              <a:buNone/>
            </a:pPr>
            <a:r>
              <a:rPr lang="fr-FR" sz="3200" dirty="0" smtClean="0"/>
              <a:t>	</a:t>
            </a:r>
            <a:r>
              <a:rPr lang="fr-FR" sz="7400" u="sng" dirty="0" smtClean="0">
                <a:hlinkClick r:id="rId3"/>
              </a:rPr>
              <a:t>http://ezinearticles.com/?Excel-2003-Vs-Excel-2007---Whats-New-in-Excel-2007&amp;id=1695056</a:t>
            </a:r>
            <a:endParaRPr lang="en-US" sz="7400" dirty="0" smtClean="0"/>
          </a:p>
          <a:p>
            <a:pPr>
              <a:buNone/>
            </a:pPr>
            <a:r>
              <a:rPr lang="fr-FR" dirty="0" smtClean="0"/>
              <a:t> </a:t>
            </a:r>
            <a:r>
              <a:rPr lang="en-US" sz="8600" dirty="0" smtClean="0"/>
              <a:t>Tutorials</a:t>
            </a:r>
          </a:p>
          <a:p>
            <a:pPr>
              <a:buNone/>
            </a:pPr>
            <a:r>
              <a:rPr lang="en-US" sz="1000" dirty="0" smtClean="0"/>
              <a:t>	</a:t>
            </a:r>
            <a:r>
              <a:rPr lang="en-US" sz="7400" u="sng" dirty="0" smtClean="0">
                <a:hlinkClick r:id="rId4"/>
              </a:rPr>
              <a:t>http://spreadsheets.about.com/od/excel101/a/tutorial_hub.htm</a:t>
            </a:r>
            <a:endParaRPr lang="en-US" sz="7400" dirty="0" smtClean="0"/>
          </a:p>
          <a:p>
            <a:pPr>
              <a:buNone/>
            </a:pPr>
            <a:r>
              <a:rPr lang="en-US" sz="7400" dirty="0" smtClean="0"/>
              <a:t>	</a:t>
            </a:r>
            <a:r>
              <a:rPr lang="en-US" sz="7400" u="sng" dirty="0" smtClean="0">
                <a:hlinkClick r:id="rId5"/>
              </a:rPr>
              <a:t>http://www.gcflearnfree.org/excel2007</a:t>
            </a:r>
            <a:endParaRPr lang="en-US" sz="7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6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28C6-2AB7-4EE7-843F-0B7533B8265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7543800" cy="5257800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ct val="0"/>
              </a:spcBef>
              <a:buNone/>
            </a:pPr>
            <a:r>
              <a:rPr lang="en-US" sz="11200" dirty="0" smtClean="0">
                <a:latin typeface="+mj-lt"/>
                <a:ea typeface="+mj-ea"/>
                <a:cs typeface="+mj-cs"/>
              </a:rPr>
              <a:t>Excel Functions</a:t>
            </a:r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12800" u="sng" dirty="0" smtClean="0">
                <a:hlinkClick r:id="rId2"/>
              </a:rPr>
              <a:t>http://www.excelfunctions.net/</a:t>
            </a:r>
            <a:endParaRPr lang="en-US" sz="12800" dirty="0" smtClean="0"/>
          </a:p>
          <a:p>
            <a:pPr>
              <a:buNone/>
            </a:pPr>
            <a:r>
              <a:rPr lang="en-US" sz="3600" dirty="0" smtClean="0"/>
              <a:t> </a:t>
            </a:r>
          </a:p>
          <a:p>
            <a:pPr>
              <a:spcBef>
                <a:spcPct val="0"/>
              </a:spcBef>
              <a:buNone/>
            </a:pPr>
            <a:endParaRPr lang="en-US" sz="11200" dirty="0" smtClean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r>
              <a:rPr lang="en-US" sz="11200" dirty="0" smtClean="0">
                <a:latin typeface="+mj-lt"/>
                <a:ea typeface="+mj-ea"/>
                <a:cs typeface="+mj-cs"/>
              </a:rPr>
              <a:t>Cheat Sheet</a:t>
            </a:r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12800" u="sng" dirty="0" smtClean="0">
                <a:hlinkClick r:id="rId3"/>
              </a:rPr>
              <a:t>http://www.computerworld.com/s/article/9028218/Excel_2007_Cheat_Sheet_Quick_reference_charts</a:t>
            </a:r>
            <a:endParaRPr lang="en-US" sz="12800" dirty="0" smtClean="0"/>
          </a:p>
          <a:p>
            <a:pPr>
              <a:buNone/>
            </a:pPr>
            <a:r>
              <a:rPr lang="en-US" sz="3600" dirty="0" smtClean="0"/>
              <a:t> </a:t>
            </a:r>
          </a:p>
          <a:p>
            <a:pPr>
              <a:spcBef>
                <a:spcPct val="0"/>
              </a:spcBef>
              <a:buNone/>
            </a:pPr>
            <a:endParaRPr lang="en-US" sz="11200" dirty="0" smtClean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r>
              <a:rPr lang="en-US" sz="11200" dirty="0" smtClean="0">
                <a:latin typeface="+mj-lt"/>
                <a:ea typeface="+mj-ea"/>
                <a:cs typeface="+mj-cs"/>
              </a:rPr>
              <a:t>PDF Migration </a:t>
            </a:r>
            <a:r>
              <a:rPr lang="en-US" sz="1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Information</a:t>
            </a:r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12800" u="sng" dirty="0" smtClean="0">
                <a:hlinkClick r:id="rId4"/>
              </a:rPr>
              <a:t>http://www.liv.ac.uk/csd/acuk_html/473.dir/473.pdf</a:t>
            </a:r>
            <a:endParaRPr lang="en-US" sz="12800" dirty="0" smtClean="0"/>
          </a:p>
          <a:p>
            <a:pPr>
              <a:buNone/>
            </a:pPr>
            <a:r>
              <a:rPr lang="en-US" sz="12800" dirty="0" smtClean="0"/>
              <a:t> 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28C6-2AB7-4EE7-843F-0B7533B8265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992329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ct val="0"/>
              </a:spcBef>
              <a:buNone/>
            </a:pPr>
            <a:r>
              <a:rPr lang="en-US" sz="11200" dirty="0">
                <a:latin typeface="+mj-lt"/>
                <a:ea typeface="+mj-ea"/>
                <a:cs typeface="+mj-cs"/>
              </a:rPr>
              <a:t>Microsoft Excel Interactive </a:t>
            </a:r>
            <a:r>
              <a:rPr lang="en-US" sz="1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Menu Commands</a:t>
            </a:r>
          </a:p>
          <a:p>
            <a:pPr indent="0">
              <a:buNone/>
            </a:pPr>
            <a:r>
              <a:rPr lang="en-US" sz="9600" u="sng" dirty="0">
                <a:hlinkClick r:id="rId2"/>
              </a:rPr>
              <a:t>http://office.microsoft.com/en-us/excel-help/interactive-excel-2003-to-excel-2007-command-reference-guide-HA010149151.aspx</a:t>
            </a:r>
            <a:endParaRPr lang="en-US" sz="9600" u="sng" dirty="0">
              <a:hlinkClick r:id="rId3"/>
            </a:endParaRPr>
          </a:p>
          <a:p>
            <a:pPr>
              <a:buNone/>
            </a:pPr>
            <a:r>
              <a:rPr lang="en-US" sz="4300" u="sng" dirty="0">
                <a:hlinkClick r:id="rId3"/>
              </a:rPr>
              <a:t> </a:t>
            </a:r>
          </a:p>
          <a:p>
            <a:pPr>
              <a:spcBef>
                <a:spcPct val="0"/>
              </a:spcBef>
              <a:buNone/>
            </a:pPr>
            <a:endParaRPr lang="en-US" sz="11200" dirty="0" smtClean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r>
              <a:rPr lang="en-US" sz="11200" dirty="0" smtClean="0">
                <a:latin typeface="+mj-lt"/>
                <a:ea typeface="+mj-ea"/>
                <a:cs typeface="+mj-cs"/>
              </a:rPr>
              <a:t>2003 </a:t>
            </a:r>
            <a:r>
              <a:rPr lang="en-US" sz="11200" dirty="0" err="1">
                <a:latin typeface="+mj-lt"/>
                <a:ea typeface="+mj-ea"/>
                <a:cs typeface="+mj-cs"/>
              </a:rPr>
              <a:t>vs</a:t>
            </a:r>
            <a:r>
              <a:rPr lang="en-US" sz="11200" dirty="0">
                <a:latin typeface="+mj-lt"/>
                <a:ea typeface="+mj-ea"/>
                <a:cs typeface="+mj-cs"/>
              </a:rPr>
              <a:t> 2007 Key Differences</a:t>
            </a:r>
          </a:p>
          <a:p>
            <a:pPr>
              <a:buNone/>
            </a:pPr>
            <a:r>
              <a:rPr lang="en-US" sz="5500" dirty="0"/>
              <a:t>	</a:t>
            </a:r>
            <a:r>
              <a:rPr lang="en-US" sz="9600" u="sng" dirty="0">
                <a:hlinkClick r:id="rId3"/>
              </a:rPr>
              <a:t>http://www.add-ins.com/Excel%202003%20versus%202007.htm</a:t>
            </a:r>
            <a:endParaRPr lang="en-US" sz="9600" dirty="0"/>
          </a:p>
          <a:p>
            <a:pPr>
              <a:buNone/>
            </a:pPr>
            <a:r>
              <a:rPr lang="en-US" sz="4200" dirty="0"/>
              <a:t> </a:t>
            </a:r>
          </a:p>
          <a:p>
            <a:pPr>
              <a:spcBef>
                <a:spcPct val="0"/>
              </a:spcBef>
              <a:buNone/>
            </a:pPr>
            <a:endParaRPr lang="en-US" sz="11200" dirty="0" smtClean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r>
              <a:rPr lang="en-US" sz="11200" dirty="0" smtClean="0">
                <a:latin typeface="+mj-lt"/>
                <a:ea typeface="+mj-ea"/>
                <a:cs typeface="+mj-cs"/>
              </a:rPr>
              <a:t>Keyboard </a:t>
            </a:r>
            <a:r>
              <a:rPr lang="en-US" sz="11200" dirty="0">
                <a:latin typeface="+mj-lt"/>
                <a:ea typeface="+mj-ea"/>
                <a:cs typeface="+mj-cs"/>
              </a:rPr>
              <a:t>Shortcuts</a:t>
            </a:r>
          </a:p>
          <a:p>
            <a:pPr>
              <a:buNone/>
            </a:pPr>
            <a:r>
              <a:rPr lang="en-US" sz="9600" dirty="0"/>
              <a:t>	</a:t>
            </a:r>
            <a:r>
              <a:rPr lang="en-US" sz="9600" u="sng" dirty="0">
                <a:hlinkClick r:id="rId4"/>
              </a:rPr>
              <a:t>http://office.microsoft.com/en-us/excel-help/excel-shortcut-and-function-keys-HP010073848.aspx?pid=CH100947761033</a:t>
            </a:r>
            <a:endParaRPr lang="en-US" sz="9600" dirty="0"/>
          </a:p>
          <a:p>
            <a:pPr>
              <a:buNone/>
            </a:pPr>
            <a:r>
              <a:rPr lang="en-US" sz="5500" dirty="0"/>
              <a:t> 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28C6-2AB7-4EE7-843F-0B7533B8265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915400" cy="4525963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ct val="0"/>
              </a:spcBef>
              <a:buNone/>
            </a:pPr>
            <a:r>
              <a:rPr lang="en-US" sz="3300" dirty="0" smtClean="0"/>
              <a:t>Excel Functions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3400" u="sng" dirty="0" smtClean="0">
                <a:hlinkClick r:id="rId2"/>
              </a:rPr>
              <a:t>http://office.microsoft.com/en-us/excel-help/excel-functions-by-category-HP010079186.aspx</a:t>
            </a:r>
            <a:endParaRPr lang="en-US" sz="3400" dirty="0" smtClean="0"/>
          </a:p>
          <a:p>
            <a:pPr>
              <a:buNone/>
            </a:pPr>
            <a:r>
              <a:rPr lang="en-US" sz="2000" dirty="0" smtClean="0"/>
              <a:t> </a:t>
            </a:r>
          </a:p>
          <a:p>
            <a:pPr>
              <a:buNone/>
            </a:pPr>
            <a:r>
              <a:rPr lang="en-US" sz="3300" dirty="0" smtClean="0"/>
              <a:t>Odd Excel Commands</a:t>
            </a:r>
          </a:p>
          <a:p>
            <a:pPr>
              <a:buNone/>
            </a:pPr>
            <a:r>
              <a:rPr lang="en-US" sz="3300" dirty="0" smtClean="0"/>
              <a:t>	</a:t>
            </a:r>
            <a:r>
              <a:rPr lang="en-US" sz="3300" u="sng" dirty="0" smtClean="0">
                <a:hlinkClick r:id="rId3"/>
              </a:rPr>
              <a:t>http://spreadsheetpage.com/index.php/oddity/bahttext/</a:t>
            </a:r>
            <a:endParaRPr lang="en-US" sz="3300" u="sng" dirty="0" smtClean="0"/>
          </a:p>
          <a:p>
            <a:pPr>
              <a:buNone/>
            </a:pPr>
            <a:endParaRPr lang="en-US" sz="3300" dirty="0" smtClean="0"/>
          </a:p>
          <a:p>
            <a:pPr>
              <a:buNone/>
            </a:pPr>
            <a:r>
              <a:rPr lang="en-US" sz="3300" dirty="0" smtClean="0"/>
              <a:t>Tricks and Tips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2800" u="sng" dirty="0" smtClean="0">
                <a:hlinkClick r:id="rId4"/>
              </a:rPr>
              <a:t>http://www.teachexcel.com/excel-help/excel-how-to.php?i=70019</a:t>
            </a:r>
            <a:endParaRPr lang="en-US" sz="2600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28C6-2AB7-4EE7-843F-0B7533B8265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915400" cy="59436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11200" dirty="0" smtClean="0"/>
              <a:t> </a:t>
            </a:r>
          </a:p>
          <a:p>
            <a:pPr>
              <a:buNone/>
            </a:pPr>
            <a:r>
              <a:rPr lang="en-US" sz="11200" dirty="0" smtClean="0"/>
              <a:t>Tutorial of Functions</a:t>
            </a:r>
          </a:p>
          <a:p>
            <a:pPr>
              <a:buNone/>
            </a:pPr>
            <a:r>
              <a:rPr lang="en-US" sz="9600" dirty="0" smtClean="0"/>
              <a:t>	</a:t>
            </a:r>
            <a:r>
              <a:rPr lang="en-US" sz="9600" u="sng" dirty="0" smtClean="0">
                <a:hlinkClick r:id="rId2"/>
              </a:rPr>
              <a:t>http://www.teacherclick.com/excel2003/a_4_4_2.htm</a:t>
            </a:r>
            <a:endParaRPr lang="en-US" sz="9600" dirty="0" smtClean="0"/>
          </a:p>
          <a:p>
            <a:pPr>
              <a:buNone/>
            </a:pPr>
            <a:r>
              <a:rPr lang="en-US" sz="4200" dirty="0" smtClean="0"/>
              <a:t> </a:t>
            </a:r>
          </a:p>
          <a:p>
            <a:pPr>
              <a:buNone/>
            </a:pPr>
            <a:r>
              <a:rPr lang="en-US" sz="11200" dirty="0" smtClean="0"/>
              <a:t>Another page of “Hints”</a:t>
            </a:r>
          </a:p>
          <a:p>
            <a:pPr>
              <a:buNone/>
            </a:pPr>
            <a:r>
              <a:rPr lang="en-US" sz="5500" dirty="0" smtClean="0"/>
              <a:t>	</a:t>
            </a:r>
            <a:r>
              <a:rPr lang="en-US" sz="9600" u="sng" dirty="0" smtClean="0">
                <a:hlinkClick r:id="rId3"/>
              </a:rPr>
              <a:t>http://www.bettersolutions.com/excel/EDH113/QE813022021.htm</a:t>
            </a:r>
            <a:endParaRPr lang="en-US" sz="9600" dirty="0" smtClean="0"/>
          </a:p>
          <a:p>
            <a:pPr>
              <a:buNone/>
            </a:pPr>
            <a:r>
              <a:rPr lang="en-US" sz="4200" dirty="0" smtClean="0"/>
              <a:t> </a:t>
            </a:r>
          </a:p>
          <a:p>
            <a:pPr>
              <a:buNone/>
            </a:pPr>
            <a:r>
              <a:rPr lang="en-US" sz="11200" dirty="0" smtClean="0"/>
              <a:t>Code to Covert a Number to Words</a:t>
            </a:r>
            <a:r>
              <a:rPr lang="en-US" sz="11200" dirty="0" smtClean="0">
                <a:solidFill>
                  <a:schemeClr val="bg1"/>
                </a:solidFill>
              </a:rPr>
              <a:t> Words</a:t>
            </a:r>
          </a:p>
          <a:p>
            <a:pPr marL="457200" indent="-9144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8000" u="sng" dirty="0" smtClean="0">
                <a:hlinkClick r:id="rId4"/>
              </a:rPr>
              <a:t>http://support.microsoft.com/default.aspx?scid=kb;en-us;213360</a:t>
            </a:r>
            <a:endParaRPr lang="en-US" sz="8000" u="sng" dirty="0" smtClean="0"/>
          </a:p>
          <a:p>
            <a:pPr marL="457200" indent="-9144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8000" u="sng" dirty="0" smtClean="0">
                <a:hlinkClick r:id="rId5"/>
              </a:rPr>
              <a:t>http://www.xldynamic.com/source/xld.xlFAQ0004.html</a:t>
            </a:r>
            <a:endParaRPr lang="en-US" sz="8000" u="sng" dirty="0" smtClean="0"/>
          </a:p>
          <a:p>
            <a:pPr marL="457200" indent="-9144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8000" u="sng" dirty="0" smtClean="0">
                <a:hlinkClick r:id="rId6"/>
              </a:rPr>
              <a:t>http://www.pcreview.co.uk/forums/convert-numeric-text-t1770367.html</a:t>
            </a:r>
            <a:endParaRPr lang="en-US" sz="8000" u="sng" dirty="0" smtClean="0"/>
          </a:p>
          <a:p>
            <a:pPr>
              <a:lnSpc>
                <a:spcPct val="120000"/>
              </a:lnSpc>
              <a:buNone/>
            </a:pPr>
            <a:r>
              <a:rPr lang="en-US" sz="4200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28C6-2AB7-4EE7-843F-0B7533B8265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2896</TotalTime>
  <Words>66</Words>
  <Application>Microsoft Office PowerPoint</Application>
  <PresentationFormat>On-screen Show (4:3)</PresentationFormat>
  <Paragraphs>80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Excel  on-line  Help  &amp;  Resources</vt:lpstr>
      <vt:lpstr>Online Resources</vt:lpstr>
      <vt:lpstr> Templates, Training and Examples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Course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Course Technology</dc:creator>
  <cp:lastModifiedBy>Nolan R. Tomboulian</cp:lastModifiedBy>
  <cp:revision>272</cp:revision>
  <dcterms:created xsi:type="dcterms:W3CDTF">2001-08-29T21:35:42Z</dcterms:created>
  <dcterms:modified xsi:type="dcterms:W3CDTF">2014-06-15T23:57:30Z</dcterms:modified>
</cp:coreProperties>
</file>