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handoutMasterIdLst>
    <p:handoutMasterId r:id="rId23"/>
  </p:handoutMasterIdLst>
  <p:sldIdLst>
    <p:sldId id="456" r:id="rId2"/>
    <p:sldId id="483" r:id="rId3"/>
    <p:sldId id="458" r:id="rId4"/>
    <p:sldId id="459" r:id="rId5"/>
    <p:sldId id="461" r:id="rId6"/>
    <p:sldId id="460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0" r:id="rId16"/>
    <p:sldId id="471" r:id="rId17"/>
    <p:sldId id="472" r:id="rId18"/>
    <p:sldId id="486" r:id="rId19"/>
    <p:sldId id="484" r:id="rId20"/>
    <p:sldId id="48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harts" id="{A266E907-3689-4EAF-94DC-50212713D405}">
          <p14:sldIdLst>
            <p14:sldId id="456"/>
            <p14:sldId id="483"/>
            <p14:sldId id="458"/>
            <p14:sldId id="459"/>
            <p14:sldId id="461"/>
            <p14:sldId id="460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86"/>
            <p14:sldId id="484"/>
            <p14:sldId id="4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CC0099"/>
    <a:srgbClr val="CC3399"/>
    <a:srgbClr val="CC0000"/>
    <a:srgbClr val="EAEAEA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38" autoAdjust="0"/>
  </p:normalViewPr>
  <p:slideViewPr>
    <p:cSldViewPr>
      <p:cViewPr varScale="1">
        <p:scale>
          <a:sx n="36" d="100"/>
          <a:sy n="36" d="100"/>
        </p:scale>
        <p:origin x="-72" y="-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80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BILL</c:v>
                </c:pt>
                <c:pt idx="1">
                  <c:v>MARY</c:v>
                </c:pt>
                <c:pt idx="2">
                  <c:v>FRANK</c:v>
                </c:pt>
                <c:pt idx="3">
                  <c:v>ANN</c:v>
                </c:pt>
                <c:pt idx="4">
                  <c:v>LISA</c:v>
                </c:pt>
                <c:pt idx="5">
                  <c:v>CAROL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</c:v>
                </c:pt>
                <c:pt idx="1">
                  <c:v>52</c:v>
                </c:pt>
                <c:pt idx="2">
                  <c:v>19</c:v>
                </c:pt>
                <c:pt idx="3">
                  <c:v>22</c:v>
                </c:pt>
                <c:pt idx="4">
                  <c:v>61</c:v>
                </c:pt>
                <c:pt idx="5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141312"/>
        <c:axId val="80972800"/>
      </c:barChart>
      <c:catAx>
        <c:axId val="80141312"/>
        <c:scaling>
          <c:orientation val="minMax"/>
        </c:scaling>
        <c:delete val="0"/>
        <c:axPos val="b"/>
        <c:majorTickMark val="out"/>
        <c:minorTickMark val="none"/>
        <c:tickLblPos val="nextTo"/>
        <c:crossAx val="80972800"/>
        <c:crosses val="autoZero"/>
        <c:auto val="1"/>
        <c:lblAlgn val="ctr"/>
        <c:lblOffset val="100"/>
        <c:noMultiLvlLbl val="0"/>
      </c:catAx>
      <c:valAx>
        <c:axId val="80972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01413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AGE</c:v>
                </c:pt>
              </c:strCache>
            </c:strRef>
          </c:tx>
          <c:explosion val="25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BILL</c:v>
                </c:pt>
                <c:pt idx="1">
                  <c:v>MARY</c:v>
                </c:pt>
                <c:pt idx="2">
                  <c:v>FRANK</c:v>
                </c:pt>
                <c:pt idx="3">
                  <c:v>ANN</c:v>
                </c:pt>
                <c:pt idx="4">
                  <c:v>LISA</c:v>
                </c:pt>
                <c:pt idx="5">
                  <c:v>CAROL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43</c:v>
                </c:pt>
                <c:pt idx="1">
                  <c:v>52</c:v>
                </c:pt>
                <c:pt idx="2">
                  <c:v>19</c:v>
                </c:pt>
                <c:pt idx="3">
                  <c:v>22</c:v>
                </c:pt>
                <c:pt idx="4">
                  <c:v>61</c:v>
                </c:pt>
                <c:pt idx="5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1B414-B4B6-44C4-97E2-6CF486E5BFCD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A5048-BF07-4214-8E02-A0486D247B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36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5011A8-14A0-46DC-8704-AB356B562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5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0C30B0-98EB-490D-824A-EDE616D6BF5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65B4-6F51-40EC-B963-5C023B6A1D4D}" type="datetime1">
              <a:rPr lang="en-US" smtClean="0"/>
              <a:t>6/15/2014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accent1">
                    <a:tint val="20000"/>
                  </a:schemeClr>
                </a:solidFill>
              </a:rPr>
              <a:t>Feb-19-2013</a:t>
            </a:r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DE509-71A0-4057-B9EF-7EAC6EE31B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56CD-7AD7-4B15-9940-DB246BD948F6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D2412-27B7-41EF-9782-5B86628B2A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0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1B12B-5931-4C56-AE36-860EC5C44194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0714F-8545-4308-8F47-A448068006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58DD2-604A-404C-BBFB-BC2A507666DB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3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0D21D-DFFB-470C-A2A5-E27B0B4A9B18}" type="datetime1">
              <a:rPr lang="en-US" smtClean="0"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4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399B-D28B-4F81-B2B3-9C4EC50D0182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70EB0-0A8F-46E0-9DFC-EE94E8CFBE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02AA-F591-44D7-8D33-231BFFE09063}" type="datetime1">
              <a:rPr lang="en-US" smtClean="0"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CD943-5E0B-4924-BEA6-50D6FCFAF1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EFEC-B836-4C5A-81EF-41ADD6975A12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0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F61-4E6D-4125-9E53-1661AD7C92EC}" type="datetime1">
              <a:rPr lang="en-US" smtClean="0"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6376E-DBB1-444C-AAFE-093D22F79E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2D93E-F56F-431D-A237-BE631411E9DB}" type="datetime1">
              <a:rPr lang="en-US" smtClean="0"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Feb-19-2013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EF92-8271-4CA8-A9EF-41AA27307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77B63-816C-41B4-A098-9E95F5E3D65A}" type="datetime1">
              <a:rPr lang="en-US" smtClean="0"/>
              <a:t>6/15/2014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>
                <a:solidFill>
                  <a:schemeClr val="tx1"/>
                </a:solidFill>
              </a:rPr>
              <a:t>Feb-19-2013</a:t>
            </a:r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2E35F-3833-4280-851B-461A05ACF8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86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3F17F-14E3-4343-911E-2CF946E0726A}" type="datetime1">
              <a:rPr lang="en-US" smtClean="0"/>
              <a:t>6/15/2014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 smtClean="0">
                <a:solidFill>
                  <a:schemeClr val="tx2">
                    <a:shade val="50000"/>
                  </a:schemeClr>
                </a:solidFill>
              </a:rPr>
              <a:t>Feb-19-2013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12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.xml"/><Relationship Id="rId7" Type="http://schemas.openxmlformats.org/officeDocument/2006/relationships/hyperlink" Target="03_Navigation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hyperlink" Target="mailto:Tomboulian@yahoo.com" TargetMode="External"/><Relationship Id="rId4" Type="http://schemas.openxmlformats.org/officeDocument/2006/relationships/chart" Target="../charts/char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2138953"/>
          </a:xfrm>
        </p:spPr>
        <p:txBody>
          <a:bodyPr>
            <a:noAutofit/>
          </a:bodyPr>
          <a:lstStyle/>
          <a:p>
            <a:r>
              <a:rPr lang="en-US" sz="6600" dirty="0" smtClean="0"/>
              <a:t>Charts and Graphs &lt;F11&gt;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73791-ED6C-41A9-9553-5EAD255C390A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8388367"/>
              </p:ext>
            </p:extLst>
          </p:nvPr>
        </p:nvGraphicFramePr>
        <p:xfrm>
          <a:off x="838200" y="2398606"/>
          <a:ext cx="2895600" cy="190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759463"/>
              </p:ext>
            </p:extLst>
          </p:nvPr>
        </p:nvGraphicFramePr>
        <p:xfrm>
          <a:off x="4035136" y="17526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ubtitle 2"/>
          <p:cNvSpPr>
            <a:spLocks noGrp="1"/>
          </p:cNvSpPr>
          <p:nvPr/>
        </p:nvSpPr>
        <p:spPr>
          <a:xfrm>
            <a:off x="3543300" y="226040"/>
            <a:ext cx="45720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4000" dirty="0" smtClean="0"/>
              <a:t>Nolan Tomboulian</a:t>
            </a:r>
          </a:p>
          <a:p>
            <a:r>
              <a:rPr lang="en-US" dirty="0" smtClean="0">
                <a:hlinkClick r:id="rId5"/>
              </a:rPr>
              <a:t>Tomboulian@yahoo.com</a:t>
            </a:r>
            <a:endParaRPr lang="en-US" dirty="0" smtClean="0"/>
          </a:p>
          <a:p>
            <a:r>
              <a:rPr lang="en-US" dirty="0" smtClean="0"/>
              <a:t>Tomboulian.Wikispaces.com</a:t>
            </a:r>
          </a:p>
        </p:txBody>
      </p:sp>
      <p:pic>
        <p:nvPicPr>
          <p:cNvPr id="9" name="Picture 8" descr="exce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4800" y="45065"/>
            <a:ext cx="2381250" cy="2381250"/>
          </a:xfrm>
          <a:prstGeom prst="rect">
            <a:avLst/>
          </a:prstGeom>
        </p:spPr>
      </p:pic>
      <p:pic>
        <p:nvPicPr>
          <p:cNvPr id="10" name="Picture 9" descr="http://www.bridgeschristianchurch.org/images/library/compus.png">
            <a:hlinkClick r:id="rId7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21136" y="5181600"/>
            <a:ext cx="1794164" cy="1364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Formatting Chart Elements</a:t>
            </a:r>
            <a:endParaRPr lang="en-US" dirty="0"/>
          </a:p>
        </p:txBody>
      </p:sp>
      <p:sp>
        <p:nvSpPr>
          <p:cNvPr id="2253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</a:t>
            </a:r>
            <a:r>
              <a:rPr lang="en-US" b="1" dirty="0" smtClean="0"/>
              <a:t>Chart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 </a:t>
            </a:r>
            <a:r>
              <a:rPr lang="en-US" b="1" dirty="0" smtClean="0"/>
              <a:t>Layout</a:t>
            </a:r>
            <a:r>
              <a:rPr lang="en-US" dirty="0" smtClean="0"/>
              <a:t> </a:t>
            </a:r>
            <a:r>
              <a:rPr lang="en-US" b="1" dirty="0" smtClean="0"/>
              <a:t>tab</a:t>
            </a:r>
            <a:r>
              <a:rPr lang="en-US" dirty="0" smtClean="0"/>
              <a:t> </a:t>
            </a:r>
          </a:p>
          <a:p>
            <a:r>
              <a:rPr lang="en-US" dirty="0" smtClean="0"/>
              <a:t>Groups and buttons to access the different chart elements</a:t>
            </a:r>
          </a:p>
          <a:p>
            <a:pPr lvl="1"/>
            <a:r>
              <a:rPr lang="en-US" dirty="0" smtClean="0"/>
              <a:t>Labels:	 Legend, Chart Title,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Axis: depends on the chart type</a:t>
            </a:r>
          </a:p>
          <a:p>
            <a:pPr lvl="1"/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19ADB-3E3B-4FB3-BE69-CA61A3104EB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the Chart Axis</a:t>
            </a:r>
            <a:endParaRPr lang="en-US" dirty="0"/>
          </a:p>
        </p:txBody>
      </p:sp>
      <p:sp>
        <p:nvSpPr>
          <p:cNvPr id="2355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with modifying axis text and labels, also control the scale of the axes</a:t>
            </a:r>
          </a:p>
          <a:p>
            <a:r>
              <a:rPr lang="en-US" dirty="0" smtClean="0"/>
              <a:t>Modifying the chart axis usually changes the way data is displayed in the chart</a:t>
            </a:r>
          </a:p>
          <a:p>
            <a:r>
              <a:rPr lang="en-US" dirty="0" smtClean="0"/>
              <a:t>Axis are not used in charts such as pie or doughnut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B827E-E43E-4C71-966D-3D22E9B2A53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the Chart Axis</a:t>
            </a:r>
            <a:endParaRPr lang="en-US" dirty="0"/>
          </a:p>
        </p:txBody>
      </p:sp>
      <p:pic>
        <p:nvPicPr>
          <p:cNvPr id="6" name="Content Placeholder 5" descr="FigEX4-24.bmp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r="26506"/>
          <a:stretch/>
        </p:blipFill>
        <p:spPr>
          <a:xfrm>
            <a:off x="304800" y="1219200"/>
            <a:ext cx="7010400" cy="5099582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F39E-6249-4800-99BF-CCA303118DE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Axis Range</a:t>
            </a:r>
            <a:endParaRPr lang="en-US" dirty="0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</a:t>
            </a:r>
            <a:r>
              <a:rPr lang="en-US" b="1" dirty="0" smtClean="0"/>
              <a:t>Chart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 </a:t>
            </a:r>
            <a:r>
              <a:rPr lang="en-US" b="1" dirty="0" smtClean="0"/>
              <a:t>Layout</a:t>
            </a:r>
            <a:r>
              <a:rPr lang="en-US" dirty="0" smtClean="0"/>
              <a:t> </a:t>
            </a:r>
            <a:r>
              <a:rPr lang="en-US" b="1" dirty="0" smtClean="0"/>
              <a:t>tab</a:t>
            </a:r>
            <a:r>
              <a:rPr lang="en-US" dirty="0" smtClean="0"/>
              <a:t> -  </a:t>
            </a:r>
            <a:r>
              <a:rPr lang="en-US" b="1" dirty="0" smtClean="0"/>
              <a:t>Axis</a:t>
            </a:r>
            <a:r>
              <a:rPr lang="en-US" dirty="0" smtClean="0"/>
              <a:t> </a:t>
            </a:r>
            <a:r>
              <a:rPr lang="en-US" b="1" dirty="0" smtClean="0"/>
              <a:t>group</a:t>
            </a:r>
            <a:r>
              <a:rPr lang="en-US" dirty="0" smtClean="0"/>
              <a:t> then click the </a:t>
            </a:r>
            <a:r>
              <a:rPr lang="en-US" b="1" dirty="0" smtClean="0"/>
              <a:t>Axis</a:t>
            </a:r>
            <a:r>
              <a:rPr lang="en-US" dirty="0" smtClean="0"/>
              <a:t> </a:t>
            </a:r>
            <a:r>
              <a:rPr lang="en-US" b="1" dirty="0" smtClean="0"/>
              <a:t>button</a:t>
            </a:r>
          </a:p>
          <a:p>
            <a:r>
              <a:rPr lang="en-US" dirty="0" smtClean="0"/>
              <a:t>Select the axis you want to edit</a:t>
            </a:r>
          </a:p>
          <a:p>
            <a:r>
              <a:rPr lang="en-US" dirty="0" smtClean="0"/>
              <a:t>Click </a:t>
            </a:r>
            <a:r>
              <a:rPr lang="en-US" b="1" dirty="0" smtClean="0"/>
              <a:t>More… Options</a:t>
            </a:r>
          </a:p>
          <a:p>
            <a:r>
              <a:rPr lang="en-US" dirty="0" smtClean="0"/>
              <a:t>Make the changes to the axis range are needed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4AB3-8538-4BEC-A545-668935AFC35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Label Units</a:t>
            </a:r>
            <a:endParaRPr lang="en-US"/>
          </a:p>
        </p:txBody>
      </p:sp>
      <p:sp>
        <p:nvSpPr>
          <p:cNvPr id="3072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the [</a:t>
            </a:r>
            <a:r>
              <a:rPr lang="en-US" b="1" dirty="0" smtClean="0"/>
              <a:t>Chart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 </a:t>
            </a:r>
            <a:r>
              <a:rPr lang="en-US" b="1" dirty="0" smtClean="0"/>
              <a:t>Layout]</a:t>
            </a:r>
            <a:r>
              <a:rPr lang="en-US" dirty="0" smtClean="0"/>
              <a:t> </a:t>
            </a:r>
            <a:r>
              <a:rPr lang="en-US" b="1" dirty="0" smtClean="0"/>
              <a:t>tab</a:t>
            </a:r>
            <a:r>
              <a:rPr lang="en-US" dirty="0" smtClean="0"/>
              <a:t> – </a:t>
            </a:r>
          </a:p>
          <a:p>
            <a:pPr lvl="1"/>
            <a:r>
              <a:rPr lang="en-US" dirty="0" smtClean="0"/>
              <a:t> {</a:t>
            </a:r>
            <a:r>
              <a:rPr lang="en-US" b="1" dirty="0" smtClean="0"/>
              <a:t>Axes</a:t>
            </a:r>
            <a:r>
              <a:rPr lang="en-US" dirty="0" smtClean="0"/>
              <a:t> </a:t>
            </a:r>
            <a:r>
              <a:rPr lang="en-US" b="1" dirty="0" smtClean="0"/>
              <a:t>group}</a:t>
            </a:r>
            <a:r>
              <a:rPr lang="en-US" dirty="0" smtClean="0"/>
              <a:t> then click the </a:t>
            </a:r>
            <a:r>
              <a:rPr lang="en-US" b="1" dirty="0" smtClean="0"/>
              <a:t>Axis</a:t>
            </a:r>
            <a:r>
              <a:rPr lang="en-US" dirty="0" smtClean="0"/>
              <a:t> </a:t>
            </a:r>
            <a:r>
              <a:rPr lang="en-US" b="1" dirty="0" smtClean="0"/>
              <a:t>button</a:t>
            </a:r>
          </a:p>
          <a:p>
            <a:r>
              <a:rPr lang="en-US" dirty="0" smtClean="0"/>
              <a:t>Select the axis you want to edit</a:t>
            </a:r>
          </a:p>
          <a:p>
            <a:r>
              <a:rPr lang="en-US" dirty="0" smtClean="0"/>
              <a:t>Click </a:t>
            </a:r>
            <a:r>
              <a:rPr lang="en-US" b="1" dirty="0" smtClean="0"/>
              <a:t>More… Options</a:t>
            </a:r>
          </a:p>
          <a:p>
            <a:r>
              <a:rPr lang="en-US" dirty="0" smtClean="0"/>
              <a:t>Click the </a:t>
            </a:r>
            <a:r>
              <a:rPr lang="en-US" b="1" dirty="0" smtClean="0"/>
              <a:t>Display</a:t>
            </a:r>
            <a:r>
              <a:rPr lang="en-US" dirty="0" smtClean="0"/>
              <a:t> </a:t>
            </a:r>
            <a:r>
              <a:rPr lang="en-US" b="1" dirty="0" smtClean="0"/>
              <a:t>units</a:t>
            </a:r>
            <a:r>
              <a:rPr lang="en-US" dirty="0" smtClean="0"/>
              <a:t> </a:t>
            </a:r>
            <a:r>
              <a:rPr lang="en-US" b="1" dirty="0" smtClean="0"/>
              <a:t>arrow</a:t>
            </a:r>
            <a:r>
              <a:rPr lang="en-US" dirty="0" smtClean="0"/>
              <a:t> and then make your selection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24AB3-8538-4BEC-A545-668935AFC35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Setting Label Units</a:t>
            </a:r>
            <a:endParaRPr lang="en-US"/>
          </a:p>
        </p:txBody>
      </p:sp>
      <p:pic>
        <p:nvPicPr>
          <p:cNvPr id="31747" name="Picture 6" descr="FigEXT4-3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5926"/>
          <a:stretch>
            <a:fillRect/>
          </a:stretch>
        </p:blipFill>
        <p:spPr>
          <a:xfrm>
            <a:off x="609600" y="1371600"/>
            <a:ext cx="8057478" cy="40386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522CE-1D00-42B7-B065-8BE14898029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Data Series</a:t>
            </a:r>
            <a:endParaRPr lang="en-US" dirty="0"/>
          </a:p>
        </p:txBody>
      </p:sp>
      <p:sp>
        <p:nvSpPr>
          <p:cNvPr id="2560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one of the markers for the series you want to modify</a:t>
            </a:r>
          </a:p>
          <a:p>
            <a:r>
              <a:rPr lang="en-US" dirty="0" smtClean="0"/>
              <a:t>Go to the </a:t>
            </a:r>
            <a:r>
              <a:rPr lang="en-US" b="1" dirty="0" smtClean="0"/>
              <a:t>Chart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 </a:t>
            </a:r>
            <a:r>
              <a:rPr lang="en-US" b="1" dirty="0" smtClean="0"/>
              <a:t>Layout</a:t>
            </a:r>
            <a:r>
              <a:rPr lang="en-US" dirty="0" smtClean="0"/>
              <a:t> </a:t>
            </a:r>
            <a:r>
              <a:rPr lang="en-US" b="1" dirty="0" smtClean="0"/>
              <a:t>tab</a:t>
            </a:r>
            <a:r>
              <a:rPr lang="en-US" dirty="0" smtClean="0"/>
              <a:t> - </a:t>
            </a:r>
            <a:r>
              <a:rPr lang="en-US" b="1" dirty="0" smtClean="0"/>
              <a:t>Current</a:t>
            </a:r>
            <a:r>
              <a:rPr lang="en-US" dirty="0" smtClean="0"/>
              <a:t> </a:t>
            </a:r>
            <a:r>
              <a:rPr lang="en-US" b="1" dirty="0" smtClean="0"/>
              <a:t>Selection</a:t>
            </a:r>
            <a:r>
              <a:rPr lang="en-US" dirty="0" smtClean="0"/>
              <a:t> </a:t>
            </a:r>
            <a:r>
              <a:rPr lang="en-US" b="1" dirty="0" smtClean="0"/>
              <a:t>group</a:t>
            </a:r>
            <a:r>
              <a:rPr lang="en-US" dirty="0" smtClean="0"/>
              <a:t> and then click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Selection</a:t>
            </a:r>
          </a:p>
          <a:p>
            <a:r>
              <a:rPr lang="en-US" dirty="0" smtClean="0"/>
              <a:t>Can also right-click on any data series and select </a:t>
            </a:r>
            <a:r>
              <a:rPr lang="en-US" b="1" dirty="0" smtClean="0"/>
              <a:t>Format</a:t>
            </a:r>
            <a:r>
              <a:rPr lang="en-US" dirty="0" smtClean="0"/>
              <a:t> </a:t>
            </a:r>
            <a:r>
              <a:rPr lang="en-US" b="1" dirty="0" smtClean="0"/>
              <a:t>Data</a:t>
            </a:r>
            <a:r>
              <a:rPr lang="en-US" dirty="0" smtClean="0"/>
              <a:t> </a:t>
            </a:r>
            <a:r>
              <a:rPr lang="en-US" b="1" dirty="0" smtClean="0"/>
              <a:t>Series</a:t>
            </a:r>
            <a:r>
              <a:rPr lang="en-US" dirty="0" smtClean="0"/>
              <a:t> from the Shortcut Menu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5431A-BC22-413B-A2C6-6F79FAB7D06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the Legend</a:t>
            </a:r>
            <a:endParaRPr lang="en-US" dirty="0"/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 to the [</a:t>
            </a:r>
            <a:r>
              <a:rPr lang="en-US" b="1" dirty="0" smtClean="0"/>
              <a:t>Chart</a:t>
            </a:r>
            <a:r>
              <a:rPr lang="en-US" dirty="0" smtClean="0"/>
              <a:t> </a:t>
            </a:r>
            <a:r>
              <a:rPr lang="en-US" b="1" dirty="0" smtClean="0"/>
              <a:t>Tools</a:t>
            </a:r>
            <a:r>
              <a:rPr lang="en-US" dirty="0" smtClean="0"/>
              <a:t> </a:t>
            </a:r>
            <a:r>
              <a:rPr lang="en-US" b="1" dirty="0" smtClean="0"/>
              <a:t>Layout]</a:t>
            </a:r>
            <a:r>
              <a:rPr lang="en-US" dirty="0" smtClean="0"/>
              <a:t> tab </a:t>
            </a:r>
          </a:p>
          <a:p>
            <a:pPr lvl="1"/>
            <a:r>
              <a:rPr lang="en-US" dirty="0" smtClean="0"/>
              <a:t>{</a:t>
            </a:r>
            <a:r>
              <a:rPr lang="en-US" b="1" dirty="0" smtClean="0"/>
              <a:t>Labels</a:t>
            </a:r>
            <a:r>
              <a:rPr lang="en-US" dirty="0" smtClean="0"/>
              <a:t> </a:t>
            </a:r>
            <a:r>
              <a:rPr lang="en-US" b="1" dirty="0" smtClean="0"/>
              <a:t>group}</a:t>
            </a:r>
            <a:r>
              <a:rPr lang="en-US" dirty="0" smtClean="0"/>
              <a:t>, then click the </a:t>
            </a:r>
            <a:r>
              <a:rPr lang="en-US" b="1" dirty="0" smtClean="0"/>
              <a:t>Legend</a:t>
            </a:r>
            <a:r>
              <a:rPr lang="en-US" dirty="0" smtClean="0"/>
              <a:t> </a:t>
            </a:r>
            <a:r>
              <a:rPr lang="en-US" b="1" dirty="0" smtClean="0"/>
              <a:t>button</a:t>
            </a:r>
            <a:r>
              <a:rPr lang="en-US" dirty="0" smtClean="0"/>
              <a:t>, and then click the option you want.</a:t>
            </a:r>
          </a:p>
          <a:p>
            <a:r>
              <a:rPr lang="en-US" dirty="0" smtClean="0"/>
              <a:t>To overlay the legend over the chart, click on the </a:t>
            </a:r>
            <a:r>
              <a:rPr lang="en-US" b="1" dirty="0" smtClean="0"/>
              <a:t>More</a:t>
            </a:r>
            <a:r>
              <a:rPr lang="en-US" dirty="0" smtClean="0"/>
              <a:t> </a:t>
            </a:r>
            <a:r>
              <a:rPr lang="en-US" b="1" dirty="0" smtClean="0"/>
              <a:t>Legend</a:t>
            </a:r>
            <a:r>
              <a:rPr lang="en-US" dirty="0" smtClean="0"/>
              <a:t> </a:t>
            </a:r>
            <a:r>
              <a:rPr lang="en-US" b="1" dirty="0" smtClean="0"/>
              <a:t>Options </a:t>
            </a:r>
            <a:r>
              <a:rPr lang="en-US" dirty="0" smtClean="0"/>
              <a:t>and then click the </a:t>
            </a:r>
            <a:r>
              <a:rPr lang="en-US" b="1" dirty="0" smtClean="0"/>
              <a:t>Show</a:t>
            </a:r>
            <a:r>
              <a:rPr lang="en-US" dirty="0" smtClean="0"/>
              <a:t> </a:t>
            </a:r>
            <a:r>
              <a:rPr lang="en-US" b="1" dirty="0" smtClean="0"/>
              <a:t>the legend without overlapping the chart </a:t>
            </a:r>
            <a:r>
              <a:rPr lang="en-US" dirty="0" smtClean="0"/>
              <a:t>check box to remove the check mark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39BD4-288F-4A3D-8898-BAD917B23B2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dirty="0" smtClean="0"/>
              <a:t>CHARTING </a:t>
            </a:r>
          </a:p>
          <a:p>
            <a:pPr marL="0" indent="0" algn="ctr">
              <a:buNone/>
            </a:pPr>
            <a:r>
              <a:rPr lang="en-US" sz="8000" dirty="0" smtClean="0"/>
              <a:t>And </a:t>
            </a:r>
          </a:p>
          <a:p>
            <a:pPr marL="0" indent="0" algn="ctr">
              <a:buNone/>
            </a:pPr>
            <a:r>
              <a:rPr lang="en-US" sz="8000" dirty="0" smtClean="0"/>
              <a:t>Graphs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541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Blank for Duplex Printing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85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Charts and Graphs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Charts and Graphs are a simple way to help make information easier to analyze</a:t>
            </a:r>
          </a:p>
          <a:p>
            <a:r>
              <a:rPr lang="en-US" dirty="0" smtClean="0"/>
              <a:t>Often helps people make better sense of numerical data</a:t>
            </a:r>
          </a:p>
          <a:p>
            <a:pPr lvl="1"/>
            <a:r>
              <a:rPr lang="en-US" dirty="0" smtClean="0"/>
              <a:t>Show the relationship between a part and a whole</a:t>
            </a:r>
          </a:p>
          <a:p>
            <a:pPr lvl="1"/>
            <a:r>
              <a:rPr lang="en-US" dirty="0" smtClean="0"/>
              <a:t>Show how numbers change over time</a:t>
            </a:r>
          </a:p>
          <a:p>
            <a:pPr lvl="1"/>
            <a:r>
              <a:rPr lang="en-US" dirty="0" smtClean="0"/>
              <a:t>Show how values are distributed across a data set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Blank for Duplex Printing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228C6-2AB7-4EE7-843F-0B7533B8265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a Data Source</a:t>
            </a:r>
            <a:endParaRPr lang="en-US"/>
          </a:p>
        </p:txBody>
      </p:sp>
      <p:sp>
        <p:nvSpPr>
          <p:cNvPr id="8195" name="Rectangle 3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10000" cy="20574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data source </a:t>
            </a:r>
            <a:r>
              <a:rPr lang="en-US" dirty="0" smtClean="0"/>
              <a:t>is the range that contains the data you want to display in the chart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Series name</a:t>
            </a:r>
          </a:p>
          <a:p>
            <a:r>
              <a:rPr lang="en-US" dirty="0" smtClean="0"/>
              <a:t>Series values</a:t>
            </a:r>
          </a:p>
          <a:p>
            <a:r>
              <a:rPr lang="en-US" dirty="0" smtClean="0"/>
              <a:t>Category values</a:t>
            </a:r>
          </a:p>
          <a:p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A2C7-2A14-48B5-A668-55706C5A2A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Selecting a Data Source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7A2C7-2A14-48B5-A668-55706C5A2A0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95400"/>
            <a:ext cx="4348163" cy="36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172200" y="1524000"/>
            <a:ext cx="1518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Series Name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4" name="Shape 13"/>
          <p:cNvCxnSpPr>
            <a:stCxn id="12" idx="2"/>
            <a:endCxn id="26629" idx="3"/>
          </p:cNvCxnSpPr>
          <p:nvPr/>
        </p:nvCxnSpPr>
        <p:spPr>
          <a:xfrm rot="5400000">
            <a:off x="5799030" y="1966466"/>
            <a:ext cx="1205487" cy="105921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15200" y="310583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Series Values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7" name="Shape 16"/>
          <p:cNvCxnSpPr>
            <a:stCxn id="16" idx="2"/>
          </p:cNvCxnSpPr>
          <p:nvPr/>
        </p:nvCxnSpPr>
        <p:spPr>
          <a:xfrm rot="5400000">
            <a:off x="7076733" y="3076232"/>
            <a:ext cx="134035" cy="14859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0" y="2782669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Category  Values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2" name="Shape 21"/>
          <p:cNvCxnSpPr>
            <a:stCxn id="21" idx="2"/>
            <a:endCxn id="28" idx="1"/>
          </p:cNvCxnSpPr>
          <p:nvPr/>
        </p:nvCxnSpPr>
        <p:spPr>
          <a:xfrm rot="16200000" flipH="1">
            <a:off x="457200" y="3543300"/>
            <a:ext cx="495300" cy="266700"/>
          </a:xfrm>
          <a:prstGeom prst="bentConnector4">
            <a:avLst>
              <a:gd name="adj1" fmla="val 104808"/>
              <a:gd name="adj2" fmla="val 785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5943600" y="3200400"/>
            <a:ext cx="381000" cy="1371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Brace 27"/>
          <p:cNvSpPr/>
          <p:nvPr/>
        </p:nvSpPr>
        <p:spPr>
          <a:xfrm flipH="1">
            <a:off x="838200" y="3200400"/>
            <a:ext cx="685800" cy="1447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a Chart Type</a:t>
            </a:r>
            <a:endParaRPr lang="en-US"/>
          </a:p>
        </p:txBody>
      </p:sp>
      <p:pic>
        <p:nvPicPr>
          <p:cNvPr id="9219" name="Picture 6" descr="FigEXT4-0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biLevel thresh="75000"/>
          </a:blip>
          <a:srcRect t="7023" r="24931"/>
          <a:stretch/>
        </p:blipFill>
        <p:spPr>
          <a:xfrm>
            <a:off x="762000" y="1143000"/>
            <a:ext cx="7629738" cy="5155193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DC532-7E95-4AFD-95DF-EFC184DB5CB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Selecting a Chart Type</a:t>
            </a:r>
            <a:endParaRPr lang="en-US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600201"/>
            <a:ext cx="8305800" cy="1752600"/>
          </a:xfrm>
        </p:spPr>
        <p:txBody>
          <a:bodyPr/>
          <a:lstStyle/>
          <a:p>
            <a:r>
              <a:rPr lang="en-US" dirty="0" smtClean="0"/>
              <a:t>Click the [</a:t>
            </a:r>
            <a:r>
              <a:rPr lang="en-US" b="1" dirty="0" smtClean="0"/>
              <a:t>Insert]tab</a:t>
            </a:r>
            <a:r>
              <a:rPr lang="en-US" dirty="0" smtClean="0"/>
              <a:t> on the Ribbon</a:t>
            </a:r>
          </a:p>
          <a:p>
            <a:r>
              <a:rPr lang="en-US" dirty="0" smtClean="0"/>
              <a:t>In the </a:t>
            </a:r>
            <a:r>
              <a:rPr lang="en-US" b="1" dirty="0" smtClean="0"/>
              <a:t>Charts</a:t>
            </a:r>
            <a:r>
              <a:rPr lang="en-US" dirty="0" smtClean="0"/>
              <a:t> </a:t>
            </a:r>
            <a:r>
              <a:rPr lang="en-US" b="1" dirty="0" smtClean="0"/>
              <a:t>group</a:t>
            </a:r>
            <a:r>
              <a:rPr lang="en-US" dirty="0" smtClean="0"/>
              <a:t>, click on the button of the type of chart you want to create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F4C9E-EA93-4B71-861A-6FC2638B82E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76600"/>
            <a:ext cx="6183796" cy="2658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and Resizing Charts</a:t>
            </a:r>
            <a:endParaRPr lang="en-US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By default, a chart is inserted as an embedded chart, which means the chart is placed in a worksheet next to the data source</a:t>
            </a:r>
          </a:p>
          <a:p>
            <a:r>
              <a:rPr lang="en-US" dirty="0" smtClean="0"/>
              <a:t>You can also place a chart in a “chart sheet”</a:t>
            </a:r>
          </a:p>
          <a:p>
            <a:r>
              <a:rPr lang="en-US" dirty="0" smtClean="0"/>
              <a:t>To move a chart, go to the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Chart Tools</a:t>
            </a:r>
          </a:p>
          <a:p>
            <a:pPr lvl="2"/>
            <a:r>
              <a:rPr lang="en-US" b="1" dirty="0" smtClean="0"/>
              <a:t> Design  tab </a:t>
            </a:r>
          </a:p>
          <a:p>
            <a:pPr lvl="3"/>
            <a:r>
              <a:rPr lang="en-US" b="1" dirty="0" smtClean="0"/>
              <a:t> Location group</a:t>
            </a:r>
            <a:r>
              <a:rPr lang="en-US" dirty="0" smtClean="0"/>
              <a:t> and click the Move Chart button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62A2A-E63E-48F9-80A0-38D4B990141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Chart Area </a:t>
            </a:r>
            <a:r>
              <a:rPr lang="en-US" dirty="0" smtClean="0"/>
              <a:t>– contains the chart and all of the different chart elements</a:t>
            </a:r>
          </a:p>
          <a:p>
            <a:r>
              <a:rPr lang="en-US" u="sng" dirty="0" smtClean="0"/>
              <a:t>Plot Area </a:t>
            </a:r>
            <a:r>
              <a:rPr lang="en-US" dirty="0" smtClean="0"/>
              <a:t>– the are where the chart is drawn</a:t>
            </a:r>
          </a:p>
          <a:p>
            <a:r>
              <a:rPr lang="en-US" u="sng" dirty="0" smtClean="0"/>
              <a:t>Data Marker </a:t>
            </a:r>
            <a:r>
              <a:rPr lang="en-US" dirty="0" smtClean="0"/>
              <a:t>– represents each data value of a data series</a:t>
            </a:r>
          </a:p>
          <a:p>
            <a:r>
              <a:rPr lang="en-US" u="sng" dirty="0" smtClean="0"/>
              <a:t>Legend</a:t>
            </a:r>
            <a:r>
              <a:rPr lang="en-US" dirty="0" smtClean="0"/>
              <a:t> – area that labels the marker or symbols used in the chart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8252-9676-443F-86F9-79D18074306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 Elements</a:t>
            </a:r>
            <a:endParaRPr lang="en-US" dirty="0"/>
          </a:p>
        </p:txBody>
      </p:sp>
      <p:pic>
        <p:nvPicPr>
          <p:cNvPr id="6" name="Content Placeholder 5" descr="FigEX4-23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7020" r="2945"/>
          <a:stretch>
            <a:fillRect/>
          </a:stretch>
        </p:blipFill>
        <p:spPr>
          <a:xfrm>
            <a:off x="533400" y="1371600"/>
            <a:ext cx="8018998" cy="4191000"/>
          </a:xfrm>
        </p:spPr>
      </p:pic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8252-9676-443F-86F9-79D18074306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2901</TotalTime>
  <Words>546</Words>
  <Application>Microsoft Office PowerPoint</Application>
  <PresentationFormat>On-screen Show (4:3)</PresentationFormat>
  <Paragraphs>96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Charts and Graphs &lt;F11&gt;</vt:lpstr>
      <vt:lpstr>Charts and Graphs</vt:lpstr>
      <vt:lpstr>Selecting a Data Source</vt:lpstr>
      <vt:lpstr>Selecting a Data Source</vt:lpstr>
      <vt:lpstr>Selecting a Chart Type</vt:lpstr>
      <vt:lpstr>Selecting a Chart Type</vt:lpstr>
      <vt:lpstr>Moving and Resizing Charts</vt:lpstr>
      <vt:lpstr>Chart Elements</vt:lpstr>
      <vt:lpstr>Chart Elements</vt:lpstr>
      <vt:lpstr>Formatting Chart Elements</vt:lpstr>
      <vt:lpstr>Formatting the Chart Axis</vt:lpstr>
      <vt:lpstr>Formatting the Chart Axis</vt:lpstr>
      <vt:lpstr>Editing Axis Range</vt:lpstr>
      <vt:lpstr>Setting Label Units</vt:lpstr>
      <vt:lpstr>Setting Label Units</vt:lpstr>
      <vt:lpstr>Formatting Data Series</vt:lpstr>
      <vt:lpstr>Modifying the Legend</vt:lpstr>
      <vt:lpstr>End of Section</vt:lpstr>
      <vt:lpstr>Blank for Duplex Printing</vt:lpstr>
      <vt:lpstr>Blank for Duplex Printing</vt:lpstr>
    </vt:vector>
  </TitlesOfParts>
  <Company>Course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Course Technology</dc:creator>
  <cp:lastModifiedBy>Nolan R. Tomboulian</cp:lastModifiedBy>
  <cp:revision>275</cp:revision>
  <dcterms:created xsi:type="dcterms:W3CDTF">2001-08-29T21:35:42Z</dcterms:created>
  <dcterms:modified xsi:type="dcterms:W3CDTF">2014-06-15T23:54:48Z</dcterms:modified>
</cp:coreProperties>
</file>