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2"/>
  </p:notesMasterIdLst>
  <p:handoutMasterIdLst>
    <p:handoutMasterId r:id="rId23"/>
  </p:handoutMasterIdLst>
  <p:sldIdLst>
    <p:sldId id="655" r:id="rId2"/>
    <p:sldId id="656" r:id="rId3"/>
    <p:sldId id="657" r:id="rId4"/>
    <p:sldId id="658" r:id="rId5"/>
    <p:sldId id="659" r:id="rId6"/>
    <p:sldId id="660" r:id="rId7"/>
    <p:sldId id="661" r:id="rId8"/>
    <p:sldId id="662" r:id="rId9"/>
    <p:sldId id="663" r:id="rId10"/>
    <p:sldId id="664" r:id="rId11"/>
    <p:sldId id="665" r:id="rId12"/>
    <p:sldId id="666" r:id="rId13"/>
    <p:sldId id="667" r:id="rId14"/>
    <p:sldId id="668" r:id="rId15"/>
    <p:sldId id="669" r:id="rId16"/>
    <p:sldId id="670" r:id="rId17"/>
    <p:sldId id="671" r:id="rId18"/>
    <p:sldId id="674" r:id="rId19"/>
    <p:sldId id="675" r:id="rId20"/>
    <p:sldId id="6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AbsoulteCells" id="{DA513CE6-E6A6-4A40-AEB3-CE82026DFBA0}">
          <p14:sldIdLst>
            <p14:sldId id="655"/>
            <p14:sldId id="656"/>
            <p14:sldId id="657"/>
            <p14:sldId id="658"/>
            <p14:sldId id="659"/>
            <p14:sldId id="660"/>
            <p14:sldId id="661"/>
            <p14:sldId id="662"/>
            <p14:sldId id="663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74"/>
            <p14:sldId id="675"/>
            <p14:sldId id="6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CC0099"/>
    <a:srgbClr val="CC3399"/>
    <a:srgbClr val="CC0000"/>
    <a:srgbClr val="EAEAEA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3" autoAdjust="0"/>
    <p:restoredTop sz="94585" autoAdjust="0"/>
  </p:normalViewPr>
  <p:slideViewPr>
    <p:cSldViewPr>
      <p:cViewPr varScale="1">
        <p:scale>
          <a:sx n="25" d="100"/>
          <a:sy n="25" d="100"/>
        </p:scale>
        <p:origin x="-84" y="-10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0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1B414-B4B6-44C4-97E2-6CF486E5BFCD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5048-BF07-4214-8E02-A0486D247B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4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5011A8-14A0-46DC-8704-AB356B562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7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DC962B-A2A5-4EF3-AF4A-2648AC13296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E07C-6FC3-4026-B69D-7F8E74DA40FF}" type="datetime1">
              <a:rPr lang="en-US" smtClean="0"/>
              <a:t>6/15/2014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>
                <a:solidFill>
                  <a:schemeClr val="accent1">
                    <a:tint val="20000"/>
                  </a:schemeClr>
                </a:solidFill>
              </a:rPr>
              <a:t>Feb-19-2013</a:t>
            </a:r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E509-71A0-4057-B9EF-7EAC6EE31B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8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9E03-236E-406E-902D-29D68E3C1D26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2412-27B7-41EF-9782-5B86628B2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873-1883-49EB-80FC-AD3A9CD81AF6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714F-8545-4308-8F47-A44806800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2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1622-CF7A-458D-B302-BF9F4E570AEE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0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320-3EA6-44EF-93F2-9D2C29AC8167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3791-ED6C-41A9-9553-5EAD255C3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5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1004-71FB-40B5-8AE2-05F80D36A9A8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0EB0-0A8F-46E0-9DFC-EE94E8CFB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3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2A2B-42C4-46CA-A257-09EC85652D6C}" type="datetime1">
              <a:rPr lang="en-US" smtClean="0"/>
              <a:t>6/15/2014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D943-5E0B-4924-BEA6-50D6FCFAF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1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C93A-7B39-48A8-B987-ABE943DDDD1F}" type="datetime1">
              <a:rPr lang="en-US" smtClean="0"/>
              <a:t>6/15/2014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1" latinLnBrk="0" hangingPunct="1"/>
            <a:r>
              <a:rPr kumimoji="0" lang="en-US" sz="1000" smtClean="0">
                <a:solidFill>
                  <a:schemeClr val="tx2">
                    <a:shade val="50000"/>
                  </a:schemeClr>
                </a:solidFill>
              </a:rPr>
              <a:t>Feb-19-2013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80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3277-AB04-4946-AEBB-31A003D8BB78}" type="datetime1">
              <a:rPr lang="en-US" smtClean="0"/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376E-DBB1-444C-AAFE-093D22F79E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1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422-FF8D-44F2-A33F-368397B005D7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EF92-8271-4CA8-A9EF-41AA273074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0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E638-D2E7-4C1B-963D-7BF72D215B52}" type="datetime1">
              <a:rPr lang="en-US" smtClean="0"/>
              <a:t>6/15/2014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>
                <a:solidFill>
                  <a:schemeClr val="tx1"/>
                </a:solidFill>
              </a:rPr>
              <a:t>Feb-19-2013</a:t>
            </a:r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E35F-3833-4280-851B-461A05ACF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C85F2-466A-4A6C-866A-652A74A529B2}" type="datetime1">
              <a:rPr lang="en-US" smtClean="0"/>
              <a:t>6/15/2014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r>
              <a:rPr kumimoji="0" lang="en-US" sz="1000" smtClean="0">
                <a:solidFill>
                  <a:schemeClr val="tx2">
                    <a:shade val="50000"/>
                  </a:schemeClr>
                </a:solidFill>
              </a:rPr>
              <a:t>Feb-19-2013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69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omboulian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hyperlink" Target="03_Navigation.pptx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2013238"/>
            <a:ext cx="7467600" cy="4495800"/>
          </a:xfrm>
          <a:prstGeom prst="rect">
            <a:avLst/>
          </a:prstGeom>
        </p:spPr>
        <p:txBody>
          <a:bodyPr vert="horz" lIns="45720" tIns="0" rIns="45720" bIns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Relative</a:t>
            </a:r>
            <a:r>
              <a:rPr lang="en-US" sz="400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Absolute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Cell Reference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uLnTx/>
                <a:uFillTx/>
                <a:latin typeface="+mj-lt"/>
                <a:ea typeface="+mj-ea"/>
                <a:cs typeface="+mj-cs"/>
              </a:rPr>
              <a:t>And More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FUNCTION SYNTAX</a:t>
            </a:r>
            <a:endParaRPr kumimoji="0" lang="en-US" sz="4000" i="0" u="none" strike="noStrike" kern="1200" cap="none" spc="0" normalizeH="0" baseline="0" noProof="0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3791-ED6C-41A9-9553-5EAD255C390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ubtitle 2"/>
          <p:cNvSpPr>
            <a:spLocks noGrp="1"/>
          </p:cNvSpPr>
          <p:nvPr/>
        </p:nvSpPr>
        <p:spPr>
          <a:xfrm>
            <a:off x="1901952" y="253711"/>
            <a:ext cx="6480048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Nolan Tomboulian</a:t>
            </a:r>
          </a:p>
          <a:p>
            <a:r>
              <a:rPr lang="en-US" dirty="0" smtClean="0">
                <a:hlinkClick r:id="rId3"/>
              </a:rPr>
              <a:t>Tomboulian@yahoo.com</a:t>
            </a:r>
            <a:endParaRPr lang="en-US" dirty="0" smtClean="0"/>
          </a:p>
          <a:p>
            <a:r>
              <a:rPr lang="en-US" dirty="0" smtClean="0"/>
              <a:t>Tomboulian.Wikispaces.com</a:t>
            </a:r>
          </a:p>
        </p:txBody>
      </p:sp>
      <p:pic>
        <p:nvPicPr>
          <p:cNvPr id="7" name="Picture 6" descr="exce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72736"/>
            <a:ext cx="2381250" cy="2381250"/>
          </a:xfrm>
          <a:prstGeom prst="rect">
            <a:avLst/>
          </a:prstGeom>
        </p:spPr>
      </p:pic>
      <p:pic>
        <p:nvPicPr>
          <p:cNvPr id="8" name="Picture 7" descr="http://www.bridgeschristianchurch.org/images/library/compus.png">
            <a:hlinkClick r:id="rId5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2209800"/>
            <a:ext cx="2438399" cy="1854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Understanding Function Syntax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Excel provides help with understanding function syntax</a:t>
            </a:r>
          </a:p>
          <a:p>
            <a:pPr lvl="1"/>
            <a:r>
              <a:rPr lang="en-US" dirty="0" smtClean="0"/>
              <a:t>Optional arguments are enclosed in brackets </a:t>
            </a:r>
            <a:r>
              <a:rPr lang="en-US" sz="3600" b="1" dirty="0" smtClean="0"/>
              <a:t>[ ] </a:t>
            </a:r>
            <a:r>
              <a:rPr lang="en-US" dirty="0" smtClean="0"/>
              <a:t>when typing in a function</a:t>
            </a:r>
          </a:p>
          <a:p>
            <a:pPr lvl="1"/>
            <a:r>
              <a:rPr lang="en-US" dirty="0" smtClean="0"/>
              <a:t>Required arguments are listed in bold text on the </a:t>
            </a:r>
            <a:r>
              <a:rPr lang="en-US" sz="3600" b="1" dirty="0" smtClean="0"/>
              <a:t>Insert Function Dialog Box</a:t>
            </a:r>
          </a:p>
          <a:p>
            <a:r>
              <a:rPr lang="en-US" dirty="0" smtClean="0"/>
              <a:t>When typing a function, Excel also highlights where you are in the function using a Screen Tip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9332-BEC1-4D90-991D-D36AF61EA206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Functions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1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5290"/>
                <a:gridCol w="1427584"/>
                <a:gridCol w="43667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SUM(number1 [, </a:t>
                      </a:r>
                      <a:r>
                        <a:rPr lang="en-US" sz="1200" i="1" dirty="0" smtClean="0"/>
                        <a:t>number2,</a:t>
                      </a:r>
                      <a:r>
                        <a:rPr lang="en-US" sz="1200" dirty="0" smtClean="0"/>
                        <a:t>…])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Math &amp;</a:t>
                      </a:r>
                      <a:r>
                        <a:rPr lang="en-US" sz="1200" baseline="0" dirty="0" smtClean="0"/>
                        <a:t> Trig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Adds a collection</a:t>
                      </a:r>
                      <a:r>
                        <a:rPr lang="en-US" sz="1200" baseline="0" dirty="0" smtClean="0"/>
                        <a:t> of numbers, where number1, number2, etc are either numbers or cell references</a:t>
                      </a:r>
                      <a:endParaRPr lang="en-US" sz="1200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ROUND(number, </a:t>
                      </a:r>
                      <a:r>
                        <a:rPr lang="en-US" sz="1200" i="1" dirty="0" err="1" smtClean="0"/>
                        <a:t>num_digits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Math &amp; Trig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Rounds a number to a specified number of digits where number is the number to be rounded and </a:t>
                      </a:r>
                      <a:r>
                        <a:rPr lang="en-US" sz="1200" i="1" dirty="0" err="1" smtClean="0"/>
                        <a:t>num_digits</a:t>
                      </a:r>
                      <a:r>
                        <a:rPr lang="en-US" sz="1200" dirty="0" smtClean="0"/>
                        <a:t> specifies</a:t>
                      </a:r>
                      <a:r>
                        <a:rPr lang="en-US" sz="1200" baseline="0" dirty="0" smtClean="0"/>
                        <a:t> how many digits to round the number to.</a:t>
                      </a:r>
                      <a:endParaRPr lang="en-US" sz="1200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AVERAGE(number1,</a:t>
                      </a:r>
                      <a:r>
                        <a:rPr lang="en-US" sz="1200" baseline="0" dirty="0" smtClean="0"/>
                        <a:t> [</a:t>
                      </a:r>
                      <a:r>
                        <a:rPr lang="en-US" sz="1200" i="1" baseline="0" dirty="0" smtClean="0"/>
                        <a:t>number2</a:t>
                      </a:r>
                      <a:r>
                        <a:rPr lang="en-US" sz="1200" baseline="0" dirty="0" smtClean="0"/>
                        <a:t>,…])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Statistical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Calculates the average of a collection of numbers, where number1, number2, etc are either numbers or cell references.</a:t>
                      </a:r>
                      <a:endParaRPr lang="en-US" sz="1200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COUNT(value1 [,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i="1" baseline="0" dirty="0" smtClean="0"/>
                        <a:t>value2</a:t>
                      </a:r>
                      <a:r>
                        <a:rPr lang="en-US" sz="1200" baseline="0" dirty="0" smtClean="0"/>
                        <a:t>…])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Statistical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Counts how many cells in a range contain data, where value1, value2, etc</a:t>
                      </a:r>
                      <a:r>
                        <a:rPr lang="en-US" sz="1200" baseline="0" dirty="0" smtClean="0"/>
                        <a:t> are text, numbers, or cell references.</a:t>
                      </a:r>
                      <a:endParaRPr lang="en-US" sz="1200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MAX(number1</a:t>
                      </a:r>
                      <a:r>
                        <a:rPr lang="en-US" sz="1200" baseline="0" dirty="0" smtClean="0"/>
                        <a:t> [, </a:t>
                      </a:r>
                      <a:r>
                        <a:rPr lang="en-US" sz="1200" i="1" baseline="0" dirty="0" smtClean="0"/>
                        <a:t>number2,</a:t>
                      </a:r>
                      <a:r>
                        <a:rPr lang="en-US" sz="1200" baseline="0" dirty="0" smtClean="0"/>
                        <a:t>…])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Statistical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Calculates the maximum value of a collection of numbers, where number1, number2, etc are either numbers or cell references.</a:t>
                      </a:r>
                      <a:endParaRPr lang="en-US" sz="1200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MEDIAN(number1</a:t>
                      </a:r>
                      <a:r>
                        <a:rPr lang="en-US" sz="1200" baseline="0" dirty="0" smtClean="0"/>
                        <a:t> [, </a:t>
                      </a:r>
                      <a:r>
                        <a:rPr lang="en-US" sz="1200" i="1" baseline="0" dirty="0" smtClean="0"/>
                        <a:t>number2,</a:t>
                      </a:r>
                      <a:r>
                        <a:rPr lang="en-US" sz="1200" baseline="0" dirty="0" smtClean="0"/>
                        <a:t>…])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Statistical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Calculates the median, or middle, value of a collection of numbers where number1, number2,</a:t>
                      </a:r>
                      <a:r>
                        <a:rPr lang="en-US" sz="1200" baseline="0" dirty="0" smtClean="0"/>
                        <a:t> etc are either numbers or cell values.</a:t>
                      </a:r>
                      <a:endParaRPr lang="en-US" sz="1200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MIN(number1</a:t>
                      </a:r>
                      <a:r>
                        <a:rPr lang="en-US" sz="1200" baseline="0" dirty="0" smtClean="0"/>
                        <a:t> [, </a:t>
                      </a:r>
                      <a:r>
                        <a:rPr lang="en-US" sz="1200" i="1" baseline="0" dirty="0" smtClean="0"/>
                        <a:t>number2,</a:t>
                      </a:r>
                      <a:r>
                        <a:rPr lang="en-US" sz="1200" baseline="0" dirty="0" smtClean="0"/>
                        <a:t>…])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Statistical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Calculates the minimum value of a collection of numbers, where number1, number2, etc are either numbers or cell references.</a:t>
                      </a:r>
                    </a:p>
                    <a:p>
                      <a:endParaRPr lang="en-US" sz="1200" dirty="0"/>
                    </a:p>
                  </a:txBody>
                  <a:tcPr marL="100771" marR="100771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Functions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1" cy="322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5290"/>
                <a:gridCol w="1427584"/>
                <a:gridCol w="43667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DATE(</a:t>
                      </a:r>
                      <a:r>
                        <a:rPr lang="en-US" sz="1200" i="1" dirty="0" smtClean="0"/>
                        <a:t>year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i="1" dirty="0" smtClean="0"/>
                        <a:t>month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i="1" dirty="0" smtClean="0"/>
                        <a:t>day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r>
                        <a:rPr lang="en-US" sz="1200" baseline="0" dirty="0" smtClean="0"/>
                        <a:t> &amp; Time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Creates a </a:t>
                      </a:r>
                      <a:r>
                        <a:rPr lang="en-US" sz="1200" i="1" dirty="0" smtClean="0"/>
                        <a:t>date</a:t>
                      </a:r>
                      <a:r>
                        <a:rPr lang="en-US" sz="1200" baseline="0" dirty="0" smtClean="0"/>
                        <a:t> value for the date represented by the year, month, and day arguments.</a:t>
                      </a:r>
                      <a:endParaRPr lang="en-US" sz="1200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DAY(date)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r>
                        <a:rPr lang="en-US" sz="1200" baseline="0" dirty="0" smtClean="0"/>
                        <a:t> &amp; Time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Extracts the day of the month from the </a:t>
                      </a:r>
                      <a:r>
                        <a:rPr lang="en-US" sz="1200" i="1" dirty="0" smtClean="0"/>
                        <a:t>date</a:t>
                      </a:r>
                      <a:r>
                        <a:rPr lang="en-US" sz="1200" dirty="0" smtClean="0"/>
                        <a:t> value.</a:t>
                      </a:r>
                      <a:endParaRPr lang="en-US" sz="1200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MONTH(date)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r>
                        <a:rPr lang="en-US" sz="1200" baseline="0" dirty="0" smtClean="0"/>
                        <a:t> &amp; Time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Extracts the month number from the </a:t>
                      </a:r>
                      <a:r>
                        <a:rPr lang="en-US" sz="1200" i="1" dirty="0" smtClean="0"/>
                        <a:t>date</a:t>
                      </a:r>
                      <a:r>
                        <a:rPr lang="en-US" sz="1200" dirty="0" smtClean="0"/>
                        <a:t> value.</a:t>
                      </a:r>
                      <a:endParaRPr lang="en-US" sz="1200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YEAR(date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r>
                        <a:rPr lang="en-US" sz="1200" baseline="0" dirty="0" smtClean="0"/>
                        <a:t> &amp; Time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Extracts the year number from the </a:t>
                      </a:r>
                      <a:r>
                        <a:rPr lang="en-US" sz="1200" i="1" dirty="0" smtClean="0"/>
                        <a:t>date</a:t>
                      </a:r>
                      <a:r>
                        <a:rPr lang="en-US" sz="1200" dirty="0" smtClean="0"/>
                        <a:t> value.</a:t>
                      </a:r>
                      <a:endParaRPr lang="en-US" sz="1200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WEEKDAY(date, [</a:t>
                      </a:r>
                      <a:r>
                        <a:rPr lang="en-US" sz="1200" dirty="0" err="1" smtClean="0"/>
                        <a:t>return_type</a:t>
                      </a:r>
                      <a:r>
                        <a:rPr lang="en-US" sz="1200" dirty="0" smtClean="0"/>
                        <a:t>])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r>
                        <a:rPr lang="en-US" sz="1200" baseline="0" dirty="0" smtClean="0"/>
                        <a:t> &amp; Time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Calculates the day of the week number from the </a:t>
                      </a:r>
                      <a:r>
                        <a:rPr lang="en-US" sz="1200" i="1" dirty="0" smtClean="0"/>
                        <a:t>date</a:t>
                      </a:r>
                      <a:r>
                        <a:rPr lang="en-US" sz="1200" dirty="0" smtClean="0"/>
                        <a:t> value. </a:t>
                      </a:r>
                      <a:r>
                        <a:rPr lang="en-US" sz="1200" i="1" dirty="0" err="1" smtClean="0"/>
                        <a:t>Return_type</a:t>
                      </a:r>
                      <a:r>
                        <a:rPr lang="en-US" sz="1200" i="1" baseline="0" dirty="0" smtClean="0"/>
                        <a:t> </a:t>
                      </a:r>
                      <a:r>
                        <a:rPr lang="en-US" sz="1200" baseline="0" dirty="0" smtClean="0"/>
                        <a:t>changes how Excel numbers the days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NOW()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r>
                        <a:rPr lang="en-US" sz="1200" baseline="0" dirty="0" smtClean="0"/>
                        <a:t> &amp; Time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Displays the current date and time.</a:t>
                      </a:r>
                      <a:endParaRPr lang="en-US" sz="1200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TODAY(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r>
                        <a:rPr lang="en-US" sz="1200" baseline="0" dirty="0" smtClean="0"/>
                        <a:t> &amp; Time</a:t>
                      </a:r>
                      <a:endParaRPr lang="en-US" sz="1200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Displays the current date.</a:t>
                      </a:r>
                    </a:p>
                    <a:p>
                      <a:endParaRPr lang="en-US" sz="1200" dirty="0"/>
                    </a:p>
                  </a:txBody>
                  <a:tcPr marL="100771" marR="100771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Inserting a Function</a:t>
            </a:r>
            <a:endParaRPr lang="en-US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two ways to insert a function into a worksheet</a:t>
            </a:r>
          </a:p>
          <a:p>
            <a:pPr lvl="1"/>
            <a:r>
              <a:rPr lang="en-US" dirty="0" smtClean="0"/>
              <a:t>Use the Insert Function button</a:t>
            </a:r>
          </a:p>
          <a:p>
            <a:pPr lvl="1"/>
            <a:r>
              <a:rPr lang="en-US" dirty="0" smtClean="0"/>
              <a:t>Type the function directly into a cell</a:t>
            </a:r>
          </a:p>
          <a:p>
            <a:r>
              <a:rPr lang="en-US" b="1" dirty="0" smtClean="0"/>
              <a:t>If you are new to using  functions, or are working with an unfamiliar function, it is usually best to use the </a:t>
            </a:r>
            <a:r>
              <a:rPr lang="en-US" sz="4300" b="1" dirty="0" smtClean="0"/>
              <a:t>Insert Function button</a:t>
            </a:r>
          </a:p>
          <a:p>
            <a:pPr lvl="1"/>
            <a:r>
              <a:rPr lang="en-US" dirty="0" smtClean="0"/>
              <a:t>Excel provides the Function Arguments dialog box, tailored to the specific function you are using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DABD-263B-4731-8FDF-99634F37682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1527" y="4724400"/>
            <a:ext cx="101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Inserting a Function</a:t>
            </a:r>
          </a:p>
        </p:txBody>
      </p:sp>
      <p:pic>
        <p:nvPicPr>
          <p:cNvPr id="6" name="Content Placeholder 5" descr="FigEX3-10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7020" r="7323"/>
          <a:stretch>
            <a:fillRect/>
          </a:stretch>
        </p:blipFill>
        <p:spPr>
          <a:xfrm>
            <a:off x="609600" y="1371600"/>
            <a:ext cx="7871382" cy="4419600"/>
          </a:xfrm>
        </p:spPr>
      </p:pic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4545-0EC2-44E9-A01A-A47330DA4593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Inserting a Function</a:t>
            </a:r>
          </a:p>
        </p:txBody>
      </p:sp>
      <p:pic>
        <p:nvPicPr>
          <p:cNvPr id="6" name="Content Placeholder 5" descr="FigEX3-08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5926"/>
          <a:stretch>
            <a:fillRect/>
          </a:stretch>
        </p:blipFill>
        <p:spPr>
          <a:xfrm>
            <a:off x="457200" y="1371600"/>
            <a:ext cx="8386355" cy="3886200"/>
          </a:xfrm>
        </p:spPr>
      </p:pic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D26B-BE1A-41AF-9D8D-B87F2216805D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 Function</a:t>
            </a:r>
            <a:endParaRPr lang="en-US"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Typing in functions is another way to insert them</a:t>
            </a:r>
          </a:p>
          <a:p>
            <a:r>
              <a:rPr lang="en-US" dirty="0" smtClean="0"/>
              <a:t>To start entering a function, type </a:t>
            </a:r>
            <a:r>
              <a:rPr lang="en-US" sz="6000" b="1" dirty="0" smtClean="0"/>
              <a:t>=</a:t>
            </a:r>
          </a:p>
          <a:p>
            <a:r>
              <a:rPr lang="en-US" dirty="0" smtClean="0"/>
              <a:t>As </a:t>
            </a:r>
            <a:r>
              <a:rPr lang="en-US" dirty="0"/>
              <a:t>you begin to type a function name within a formula, a list of functions that begin with the letters you typed appears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BF0C-0085-4A42-ADBF-99D568D1B1D1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 Function</a:t>
            </a:r>
            <a:endParaRPr lang="en-US" dirty="0"/>
          </a:p>
        </p:txBody>
      </p:sp>
      <p:pic>
        <p:nvPicPr>
          <p:cNvPr id="4" name="Content Placeholder 3" descr="FigEX3-1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2666" t="10447" b="30637"/>
          <a:stretch>
            <a:fillRect/>
          </a:stretch>
        </p:blipFill>
        <p:spPr>
          <a:xfrm>
            <a:off x="533399" y="1524000"/>
            <a:ext cx="8267897" cy="25146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>
            <a:normAutofit/>
          </a:bodyPr>
          <a:lstStyle/>
          <a:p>
            <a:r>
              <a:rPr lang="en-US" dirty="0"/>
              <a:t>END OF SECTION</a:t>
            </a:r>
            <a:br>
              <a:rPr lang="en-US" dirty="0"/>
            </a:br>
            <a:r>
              <a:rPr lang="en-US" dirty="0" smtClean="0"/>
              <a:t>Absolute and Relative Cells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FUNCTIONS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64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Blank for Duplex Printing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1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 back to a cell from another is called a </a:t>
            </a:r>
            <a:r>
              <a:rPr lang="en-US" b="1" dirty="0" smtClean="0"/>
              <a:t>cell reference</a:t>
            </a:r>
          </a:p>
          <a:p>
            <a:r>
              <a:rPr lang="en-US" dirty="0" smtClean="0"/>
              <a:t>Knowing how to use </a:t>
            </a:r>
            <a:r>
              <a:rPr lang="en-US" b="1" dirty="0" smtClean="0"/>
              <a:t>Relative</a:t>
            </a:r>
            <a:r>
              <a:rPr lang="en-US" dirty="0" smtClean="0"/>
              <a:t> and </a:t>
            </a:r>
            <a:r>
              <a:rPr lang="en-US" b="1" dirty="0" smtClean="0"/>
              <a:t>Absolute</a:t>
            </a:r>
            <a:r>
              <a:rPr lang="en-US" dirty="0" smtClean="0"/>
              <a:t> references is an critical skill for using functions and formulas</a:t>
            </a:r>
          </a:p>
          <a:p>
            <a:r>
              <a:rPr lang="en-US" dirty="0" smtClean="0"/>
              <a:t>Excel </a:t>
            </a:r>
            <a:r>
              <a:rPr lang="en-US" b="1" dirty="0" smtClean="0"/>
              <a:t>adjusts</a:t>
            </a:r>
            <a:r>
              <a:rPr lang="en-US" dirty="0" smtClean="0"/>
              <a:t> references when functions and formulas are  Moved and/or Copied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DC3B-D846-4005-8E1D-A80CA61B80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Blank for Duplex Printing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48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300" b="1" dirty="0" smtClean="0"/>
              <a:t>Absolute</a:t>
            </a:r>
            <a:r>
              <a:rPr lang="en-US" dirty="0" smtClean="0"/>
              <a:t> references can be identified by dollar signs in front of the column and row designation</a:t>
            </a:r>
          </a:p>
          <a:p>
            <a:pPr lvl="1"/>
            <a:r>
              <a:rPr lang="en-US" dirty="0" smtClean="0"/>
              <a:t>Ex. </a:t>
            </a:r>
            <a:r>
              <a:rPr lang="en-US" sz="4300" b="1" dirty="0" smtClean="0"/>
              <a:t>$A$1</a:t>
            </a:r>
          </a:p>
          <a:p>
            <a:r>
              <a:rPr lang="en-US" dirty="0" smtClean="0"/>
              <a:t>Relative references have just the column and row designations (NO $)</a:t>
            </a:r>
          </a:p>
          <a:p>
            <a:pPr lvl="1"/>
            <a:r>
              <a:rPr lang="en-US" dirty="0" smtClean="0"/>
              <a:t>Ex. </a:t>
            </a:r>
            <a:r>
              <a:rPr lang="en-US" sz="4300" b="1" dirty="0" smtClean="0"/>
              <a:t>A1</a:t>
            </a:r>
          </a:p>
          <a:p>
            <a:r>
              <a:rPr lang="en-US" dirty="0" smtClean="0"/>
              <a:t>Can also use </a:t>
            </a:r>
            <a:r>
              <a:rPr lang="en-US" b="1" dirty="0" smtClean="0"/>
              <a:t>Mixed References</a:t>
            </a:r>
          </a:p>
          <a:p>
            <a:pPr lvl="1"/>
            <a:r>
              <a:rPr lang="en-US" dirty="0" smtClean="0"/>
              <a:t>$A1 : Column A stays fixed but the row will change</a:t>
            </a:r>
          </a:p>
          <a:p>
            <a:pPr lvl="1"/>
            <a:r>
              <a:rPr lang="en-US" dirty="0" smtClean="0"/>
              <a:t>A$1 : Column will change but the row will stay as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5976050"/>
            <a:ext cx="6596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the </a:t>
            </a:r>
            <a:r>
              <a:rPr lang="en-US" b="1" dirty="0" smtClean="0"/>
              <a:t>&lt;F4&gt;</a:t>
            </a:r>
            <a:r>
              <a:rPr lang="en-US" dirty="0" smtClean="0"/>
              <a:t> key to toggle between the: </a:t>
            </a:r>
            <a:r>
              <a:rPr lang="en-US" b="1" dirty="0" smtClean="0"/>
              <a:t>$</a:t>
            </a:r>
            <a:r>
              <a:rPr lang="en-US" dirty="0" smtClean="0"/>
              <a:t>x</a:t>
            </a:r>
            <a:r>
              <a:rPr lang="en-US" b="1" dirty="0" smtClean="0"/>
              <a:t>$</a:t>
            </a:r>
            <a:r>
              <a:rPr lang="en-US" dirty="0" smtClean="0"/>
              <a:t>#, </a:t>
            </a:r>
            <a:r>
              <a:rPr lang="en-US" b="1" dirty="0" smtClean="0"/>
              <a:t>$</a:t>
            </a:r>
            <a:r>
              <a:rPr lang="en-US" dirty="0" smtClean="0"/>
              <a:t>x#, x</a:t>
            </a:r>
            <a:r>
              <a:rPr lang="en-US" b="1" dirty="0" smtClean="0"/>
              <a:t>$</a:t>
            </a:r>
            <a:r>
              <a:rPr lang="en-US" dirty="0" smtClean="0"/>
              <a:t># and x#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References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Usually Excel interprets cell references  in a formula in relation to the cell’s location</a:t>
            </a:r>
          </a:p>
          <a:p>
            <a:pPr lvl="1"/>
            <a:r>
              <a:rPr lang="en-US" dirty="0" smtClean="0"/>
              <a:t>Ex. Entering =A1 in cell A3</a:t>
            </a:r>
          </a:p>
          <a:p>
            <a:pPr lvl="1"/>
            <a:r>
              <a:rPr lang="en-US" dirty="0" smtClean="0"/>
              <a:t>Excel interprets that as using the cell two rows above and zero columns over</a:t>
            </a:r>
          </a:p>
          <a:p>
            <a:r>
              <a:rPr lang="en-US" dirty="0" smtClean="0"/>
              <a:t>Copying the formula in another cell would result in a different reference</a:t>
            </a:r>
          </a:p>
          <a:p>
            <a:pPr lvl="1"/>
            <a:r>
              <a:rPr lang="en-US" dirty="0" smtClean="0"/>
              <a:t>Ex. Copying the formula in cell A3 to cell A10 would result in the formula being changed to: =A8.</a:t>
            </a:r>
          </a:p>
          <a:p>
            <a:pPr lvl="2"/>
            <a:r>
              <a:rPr lang="en-US" dirty="0" smtClean="0"/>
              <a:t>( </a:t>
            </a:r>
            <a:r>
              <a:rPr lang="en-US" dirty="0" err="1" smtClean="0"/>
              <a:t>ie</a:t>
            </a:r>
            <a:r>
              <a:rPr lang="en-US" dirty="0" smtClean="0"/>
              <a:t>: copy the cell that is two rows above)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DC3B-D846-4005-8E1D-A80CA61B80A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References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Makes the reference to the specified cell</a:t>
            </a:r>
          </a:p>
          <a:p>
            <a:pPr lvl="1"/>
            <a:r>
              <a:rPr lang="en-US" dirty="0" smtClean="0"/>
              <a:t>Ex. Entering =$A$1 in cell A3</a:t>
            </a:r>
          </a:p>
          <a:p>
            <a:pPr lvl="1"/>
            <a:r>
              <a:rPr lang="en-US" dirty="0" smtClean="0"/>
              <a:t>Excel does not interpret the relative difference in cell location</a:t>
            </a:r>
          </a:p>
          <a:p>
            <a:r>
              <a:rPr lang="en-US" dirty="0" smtClean="0"/>
              <a:t>Copying the formula in another cell would not change the cell reference</a:t>
            </a:r>
          </a:p>
          <a:p>
            <a:pPr lvl="1"/>
            <a:r>
              <a:rPr lang="en-US" dirty="0" smtClean="0"/>
              <a:t>Ex. Copying the formula into cell A10 would result in the formula remaining =$A$1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DC3B-D846-4005-8E1D-A80CA61B80A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Mixed 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9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Mixed references are cell references where only one portion is fixed</a:t>
            </a:r>
          </a:p>
          <a:p>
            <a:r>
              <a:rPr lang="en-US" dirty="0" smtClean="0"/>
              <a:t>When a formula using mixed references is copied, one portion shifts and one portion stays fixed</a:t>
            </a:r>
          </a:p>
          <a:p>
            <a:r>
              <a:rPr lang="en-US" dirty="0" smtClean="0"/>
              <a:t>This is useful when you are copying a formula down the rows or across the columns and you want part of the address to remain constant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Entering </a:t>
            </a:r>
            <a:br>
              <a:rPr lang="en-US" dirty="0" smtClean="0"/>
            </a:br>
            <a:r>
              <a:rPr lang="en-US" dirty="0" smtClean="0"/>
              <a:t>Relative, Absolute, and Mixed References</a:t>
            </a:r>
            <a:endParaRPr lang="en-US"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Relative reference – No dollar signs (C12)</a:t>
            </a:r>
          </a:p>
          <a:p>
            <a:r>
              <a:rPr lang="en-US" dirty="0" smtClean="0"/>
              <a:t>Absolute reference – Dollar signs in front of each portion ($C$12)</a:t>
            </a:r>
          </a:p>
          <a:p>
            <a:r>
              <a:rPr lang="en-US" dirty="0" smtClean="0"/>
              <a:t>Mixed reference – Dollar sign in front of the portion you want “locked”</a:t>
            </a:r>
          </a:p>
          <a:p>
            <a:pPr lvl="1"/>
            <a:r>
              <a:rPr lang="en-US" dirty="0" smtClean="0"/>
              <a:t>$C12	- The Column C does not change</a:t>
            </a:r>
          </a:p>
          <a:p>
            <a:pPr lvl="1"/>
            <a:r>
              <a:rPr lang="en-US" dirty="0" smtClean="0"/>
              <a:t>or C$12	- The Row does not change</a:t>
            </a:r>
          </a:p>
          <a:p>
            <a:pPr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Press the &lt;</a:t>
            </a:r>
            <a:r>
              <a:rPr lang="en-US" b="1" dirty="0" smtClean="0"/>
              <a:t>F4&gt;</a:t>
            </a:r>
            <a:r>
              <a:rPr lang="en-US" dirty="0" smtClean="0"/>
              <a:t> key to cycle the reference from relative to absolute to mixed and then back to relative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016F-9399-4951-BEFB-A5605AB36C5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Understanding Function Syntax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functions have </a:t>
            </a:r>
            <a:r>
              <a:rPr lang="en-US" sz="4000" b="1" dirty="0" smtClean="0"/>
              <a:t>Arguments </a:t>
            </a:r>
            <a:r>
              <a:rPr lang="en-US" dirty="0" smtClean="0"/>
              <a:t>or </a:t>
            </a:r>
            <a:r>
              <a:rPr lang="en-US" sz="4000" b="1" dirty="0" smtClean="0"/>
              <a:t>Parameters</a:t>
            </a:r>
            <a:r>
              <a:rPr lang="en-US" dirty="0" smtClean="0"/>
              <a:t>, which are the data (values, cell references, other functions) that are needed by the function to calculate the value</a:t>
            </a:r>
          </a:p>
          <a:p>
            <a:r>
              <a:rPr lang="en-US" dirty="0" smtClean="0"/>
              <a:t>Some functions have [optional] arguments</a:t>
            </a:r>
          </a:p>
          <a:p>
            <a:r>
              <a:rPr lang="en-US" dirty="0" smtClean="0"/>
              <a:t>Optional arguments are not necessary for the function to calculate a value, but can provide more control over the value or format being returned.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B9332-BEC1-4D90-991D-D36AF61EA20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Function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Standard function syntax</a:t>
            </a:r>
          </a:p>
          <a:p>
            <a:pPr marL="457200" lvl="1" indent="0">
              <a:buNone/>
            </a:pPr>
            <a:r>
              <a:rPr lang="en-US" sz="3600" b="1" dirty="0" smtClean="0"/>
              <a:t>=Function name(argument 1 [, argument 2])</a:t>
            </a:r>
          </a:p>
          <a:p>
            <a:pPr marL="857250" lvl="2" indent="0">
              <a:buNone/>
            </a:pPr>
            <a:r>
              <a:rPr lang="en-US" dirty="0" smtClean="0"/>
              <a:t>Argument 1:	required argument</a:t>
            </a:r>
          </a:p>
          <a:p>
            <a:pPr marL="857250" lvl="2" indent="0">
              <a:buNone/>
            </a:pPr>
            <a:r>
              <a:rPr lang="en-US" dirty="0" smtClean="0"/>
              <a:t>Argument 2:	optional argument and its default value</a:t>
            </a:r>
          </a:p>
          <a:p>
            <a:pPr marL="857250" lvl="2" indent="0">
              <a:buNone/>
            </a:pPr>
            <a:r>
              <a:rPr lang="en-US" dirty="0" smtClean="0"/>
              <a:t>		Arguments are separated by a Comma</a:t>
            </a:r>
          </a:p>
          <a:p>
            <a:pPr marL="857250" lvl="2" indent="0">
              <a:buNone/>
            </a:pPr>
            <a:r>
              <a:rPr lang="en-US" dirty="0" smtClean="0"/>
              <a:t>		All optional arguments have a default value</a:t>
            </a:r>
          </a:p>
          <a:p>
            <a:pPr marL="857250" lvl="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5195455"/>
            <a:ext cx="76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2" indent="0">
              <a:buNone/>
            </a:pPr>
            <a:r>
              <a:rPr lang="en-US" b="1" i="1" dirty="0"/>
              <a:t>Good </a:t>
            </a:r>
            <a:r>
              <a:rPr lang="en-US" b="1" i="1" dirty="0" smtClean="0"/>
              <a:t>programming style </a:t>
            </a:r>
            <a:r>
              <a:rPr lang="en-US" dirty="0" smtClean="0"/>
              <a:t>should </a:t>
            </a:r>
            <a:r>
              <a:rPr lang="en-US" dirty="0"/>
              <a:t>require a value for all arguments so it is “Clear” what the intended operation should be</a:t>
            </a:r>
          </a:p>
          <a:p>
            <a:pPr marL="857250" lvl="2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2908</TotalTime>
  <Words>1026</Words>
  <Application>Microsoft Office PowerPoint</Application>
  <PresentationFormat>On-screen Show (4:3)</PresentationFormat>
  <Paragraphs>152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References</vt:lpstr>
      <vt:lpstr>References</vt:lpstr>
      <vt:lpstr>Relative References</vt:lpstr>
      <vt:lpstr>Absolute References</vt:lpstr>
      <vt:lpstr>Mixed References</vt:lpstr>
      <vt:lpstr>Entering  Relative, Absolute, and Mixed References</vt:lpstr>
      <vt:lpstr>Understanding Function Syntax</vt:lpstr>
      <vt:lpstr>Understanding Function Syntax</vt:lpstr>
      <vt:lpstr>Understanding Function Syntax</vt:lpstr>
      <vt:lpstr>Common Functions</vt:lpstr>
      <vt:lpstr>Date Functions</vt:lpstr>
      <vt:lpstr>Inserting a Function</vt:lpstr>
      <vt:lpstr>Inserting a Function</vt:lpstr>
      <vt:lpstr>Inserting a Function</vt:lpstr>
      <vt:lpstr>Inserting a Function</vt:lpstr>
      <vt:lpstr>Inserting a Function</vt:lpstr>
      <vt:lpstr>END OF SECTION Absolute and Relative Cells and FUNCTIONS </vt:lpstr>
      <vt:lpstr>Blank for Duplex Printing</vt:lpstr>
      <vt:lpstr>Blank for Duplex Printing</vt:lpstr>
    </vt:vector>
  </TitlesOfParts>
  <Company>Course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Course Technology</dc:creator>
  <cp:lastModifiedBy>Nolan R. Tomboulian</cp:lastModifiedBy>
  <cp:revision>272</cp:revision>
  <dcterms:created xsi:type="dcterms:W3CDTF">2001-08-29T21:35:42Z</dcterms:created>
  <dcterms:modified xsi:type="dcterms:W3CDTF">2014-06-15T23:28:32Z</dcterms:modified>
</cp:coreProperties>
</file>