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58" r:id="rId5"/>
    <p:sldId id="276" r:id="rId6"/>
    <p:sldId id="274" r:id="rId7"/>
    <p:sldId id="289" r:id="rId8"/>
    <p:sldId id="280" r:id="rId9"/>
    <p:sldId id="279" r:id="rId10"/>
    <p:sldId id="284" r:id="rId11"/>
    <p:sldId id="285" r:id="rId12"/>
    <p:sldId id="286" r:id="rId13"/>
    <p:sldId id="287" r:id="rId14"/>
    <p:sldId id="28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8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B414-4F07-4B84-8636-52B925CD6C0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" y="2365694"/>
            <a:ext cx="11231880" cy="3196905"/>
          </a:xfrm>
        </p:spPr>
        <p:txBody>
          <a:bodyPr>
            <a:normAutofit/>
          </a:bodyPr>
          <a:lstStyle/>
          <a:p>
            <a:r>
              <a:rPr lang="en-US" b="1" dirty="0"/>
              <a:t>Basic Computer Skills</a:t>
            </a:r>
            <a:br>
              <a:rPr lang="en-US" b="1" dirty="0"/>
            </a:br>
            <a:r>
              <a:rPr lang="en-US" b="1" dirty="0"/>
              <a:t> Unit: 1 – 5</a:t>
            </a:r>
            <a:br>
              <a:rPr lang="en-US" b="1" dirty="0"/>
            </a:br>
            <a:r>
              <a:rPr lang="en-US" sz="7300" b="1" dirty="0"/>
              <a:t>Keyboard Keys</a:t>
            </a:r>
            <a:endParaRPr lang="en-US" sz="4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997" y="0"/>
            <a:ext cx="59531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534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151765"/>
            <a:ext cx="10515600" cy="716915"/>
          </a:xfrm>
        </p:spPr>
        <p:txBody>
          <a:bodyPr/>
          <a:lstStyle/>
          <a:p>
            <a:r>
              <a:rPr lang="en-US" dirty="0"/>
              <a:t>Reference B - Practice Typing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53606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i="1" dirty="0"/>
              <a:t>Directions: Complete the following steps.</a:t>
            </a:r>
          </a:p>
          <a:p>
            <a:pPr marL="0" indent="0">
              <a:buNone/>
            </a:pPr>
            <a:r>
              <a:rPr lang="en-US" sz="3200" dirty="0"/>
              <a:t>1. Type these sentences:</a:t>
            </a:r>
          </a:p>
          <a:p>
            <a:pPr lvl="1"/>
            <a:r>
              <a:rPr lang="en-US" sz="4000" dirty="0"/>
              <a:t>The Golden Gate Bridge is in San Francisco.</a:t>
            </a:r>
          </a:p>
          <a:p>
            <a:pPr lvl="1"/>
            <a:r>
              <a:rPr lang="en-US" sz="4000" dirty="0"/>
              <a:t>DO NOT TOUCH! WET PAINT!</a:t>
            </a:r>
            <a:endParaRPr lang="en-US" sz="2800" dirty="0"/>
          </a:p>
          <a:p>
            <a:pPr marL="0" indent="0">
              <a:buNone/>
            </a:pPr>
            <a:r>
              <a:rPr lang="en-US" sz="3200" dirty="0"/>
              <a:t>2. Highlight one sentence. (Arrows, </a:t>
            </a:r>
            <a:r>
              <a:rPr lang="en-US" sz="3200" dirty="0" smtClean="0"/>
              <a:t>Mouse</a:t>
            </a:r>
            <a:r>
              <a:rPr lang="en-US" sz="3200" dirty="0"/>
              <a:t>, Special Keys)</a:t>
            </a:r>
          </a:p>
          <a:p>
            <a:pPr marL="0" indent="0">
              <a:buNone/>
            </a:pPr>
            <a:r>
              <a:rPr lang="en-US" sz="3200" dirty="0"/>
              <a:t>3. Try copying and pasting. </a:t>
            </a:r>
          </a:p>
          <a:p>
            <a:pPr marL="0" indent="0">
              <a:buNone/>
            </a:pPr>
            <a:r>
              <a:rPr lang="en-US" sz="3200" dirty="0"/>
              <a:t>4. Move the sentences to the next tab stop with [Tab].</a:t>
            </a:r>
          </a:p>
        </p:txBody>
      </p:sp>
    </p:spTree>
    <p:extLst>
      <p:ext uri="{BB962C8B-B14F-4D97-AF65-F5344CB8AC3E}">
        <p14:creationId xmlns:p14="http://schemas.microsoft.com/office/powerpoint/2010/main" val="2713744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151765"/>
            <a:ext cx="11399520" cy="716915"/>
          </a:xfrm>
        </p:spPr>
        <p:txBody>
          <a:bodyPr>
            <a:normAutofit/>
          </a:bodyPr>
          <a:lstStyle/>
          <a:p>
            <a:r>
              <a:rPr lang="en-US" dirty="0"/>
              <a:t>Handout A - Practice Typing - Part-1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868680"/>
            <a:ext cx="1120140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/>
              <a:t>Directions: Type these sentences.</a:t>
            </a:r>
          </a:p>
          <a:p>
            <a:pPr marL="0" indent="0">
              <a:buNone/>
            </a:pPr>
            <a:r>
              <a:rPr lang="en-US" sz="4400" dirty="0"/>
              <a:t>1) The was started in 1868.</a:t>
            </a:r>
          </a:p>
          <a:p>
            <a:pPr marL="0" indent="0">
              <a:buNone/>
            </a:pPr>
            <a:r>
              <a:rPr lang="en-US" sz="4400" dirty="0"/>
              <a:t>2) The was finished in 1883.</a:t>
            </a:r>
          </a:p>
          <a:p>
            <a:pPr marL="0" indent="0">
              <a:buNone/>
            </a:pPr>
            <a:r>
              <a:rPr lang="en-US" sz="4400" dirty="0"/>
              <a:t>3) The was started in 1930.</a:t>
            </a:r>
          </a:p>
          <a:p>
            <a:pPr marL="0" indent="0">
              <a:buNone/>
            </a:pPr>
            <a:r>
              <a:rPr lang="en-US" sz="4400" dirty="0"/>
              <a:t>4) The was opened in 1931.</a:t>
            </a:r>
          </a:p>
          <a:p>
            <a:pPr marL="0" indent="0">
              <a:buNone/>
            </a:pPr>
            <a:r>
              <a:rPr lang="en-US" sz="4400" dirty="0"/>
              <a:t>5) Brooklyn Bridge</a:t>
            </a:r>
          </a:p>
          <a:p>
            <a:pPr marL="0" indent="0">
              <a:buNone/>
            </a:pPr>
            <a:r>
              <a:rPr lang="en-US" sz="4400" dirty="0"/>
              <a:t>6) Empire State Building</a:t>
            </a:r>
          </a:p>
        </p:txBody>
      </p:sp>
    </p:spTree>
    <p:extLst>
      <p:ext uri="{BB962C8B-B14F-4D97-AF65-F5344CB8AC3E}">
        <p14:creationId xmlns:p14="http://schemas.microsoft.com/office/powerpoint/2010/main" val="371743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151765"/>
            <a:ext cx="11399520" cy="716915"/>
          </a:xfrm>
        </p:spPr>
        <p:txBody>
          <a:bodyPr>
            <a:normAutofit/>
          </a:bodyPr>
          <a:lstStyle/>
          <a:p>
            <a:r>
              <a:rPr lang="en-US" dirty="0"/>
              <a:t>Handout A - Practice Typing - Part-2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" y="868680"/>
            <a:ext cx="11689080" cy="576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i="1" dirty="0"/>
              <a:t>Directions: Now, use copy (</a:t>
            </a:r>
            <a:r>
              <a:rPr lang="en-US" sz="3600" i="1" dirty="0" err="1"/>
              <a:t>Ctrl+C</a:t>
            </a:r>
            <a:r>
              <a:rPr lang="en-US" sz="3600" i="1" dirty="0"/>
              <a:t>) and paste (</a:t>
            </a:r>
            <a:r>
              <a:rPr lang="en-US" sz="3600" i="1" dirty="0" err="1"/>
              <a:t>Ctrl+V</a:t>
            </a:r>
            <a:r>
              <a:rPr lang="en-US" sz="3600" i="1" dirty="0"/>
              <a:t>) </a:t>
            </a:r>
          </a:p>
          <a:p>
            <a:pPr marL="0" indent="0">
              <a:buNone/>
            </a:pPr>
            <a:r>
              <a:rPr lang="en-US" sz="3600" i="1" dirty="0"/>
              <a:t>			to make these sentences.</a:t>
            </a:r>
          </a:p>
          <a:p>
            <a:endParaRPr lang="en-US" sz="3600" i="1" dirty="0"/>
          </a:p>
          <a:p>
            <a:pPr marL="0" indent="0">
              <a:buNone/>
            </a:pPr>
            <a:r>
              <a:rPr lang="en-US" sz="4400" dirty="0"/>
              <a:t>1) The Brooklyn Bridge was started in 1868.</a:t>
            </a:r>
          </a:p>
          <a:p>
            <a:pPr marL="0" indent="0">
              <a:buNone/>
            </a:pPr>
            <a:r>
              <a:rPr lang="en-US" sz="4400" dirty="0"/>
              <a:t>2) The Brooklyn Bridge was finished in 1883.</a:t>
            </a:r>
          </a:p>
          <a:p>
            <a:pPr marL="0" indent="0">
              <a:buNone/>
            </a:pPr>
            <a:r>
              <a:rPr lang="en-US" sz="4400" dirty="0"/>
              <a:t>3) The Empire State building was started in 1930.</a:t>
            </a:r>
          </a:p>
          <a:p>
            <a:pPr marL="0" indent="0">
              <a:buNone/>
            </a:pPr>
            <a:r>
              <a:rPr lang="en-US" sz="4400" dirty="0"/>
              <a:t>4) The Empire State building was opened in 1931.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25625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6134796" cy="677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40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" y="15176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en-US" dirty="0"/>
              <a:t>Unit 1-5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" y="777240"/>
            <a:ext cx="11689080" cy="3718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Answers:</a:t>
            </a:r>
          </a:p>
          <a:p>
            <a:pPr marL="0" indent="0">
              <a:buNone/>
            </a:pPr>
            <a:r>
              <a:rPr lang="en-US" dirty="0"/>
              <a:t>➔ </a:t>
            </a:r>
            <a:r>
              <a:rPr lang="en-US" b="1" dirty="0"/>
              <a:t>Shift: </a:t>
            </a:r>
            <a:r>
              <a:rPr lang="en-US" dirty="0"/>
              <a:t>makes capital letters or the top character on a key</a:t>
            </a:r>
          </a:p>
          <a:p>
            <a:pPr marL="0" indent="0">
              <a:buNone/>
            </a:pPr>
            <a:r>
              <a:rPr lang="en-US" dirty="0"/>
              <a:t>➔ </a:t>
            </a:r>
            <a:r>
              <a:rPr lang="en-US" b="1" dirty="0"/>
              <a:t>Caps Lock: </a:t>
            </a:r>
            <a:r>
              <a:rPr lang="en-US" dirty="0"/>
              <a:t>makes all the letters capital letters until you press it again.</a:t>
            </a:r>
          </a:p>
          <a:p>
            <a:pPr marL="0" indent="0">
              <a:buNone/>
            </a:pPr>
            <a:r>
              <a:rPr lang="en-US" dirty="0"/>
              <a:t>➔ </a:t>
            </a:r>
            <a:r>
              <a:rPr lang="en-US" b="1" dirty="0"/>
              <a:t>Tab: </a:t>
            </a:r>
            <a:r>
              <a:rPr lang="en-US" dirty="0"/>
              <a:t>moves the cursor to the next </a:t>
            </a:r>
            <a:r>
              <a:rPr lang="en-US" b="1" dirty="0"/>
              <a:t>tab stop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➔ </a:t>
            </a:r>
            <a:r>
              <a:rPr lang="en-US" b="1" dirty="0"/>
              <a:t>Highlight: </a:t>
            </a:r>
            <a:r>
              <a:rPr lang="en-US" dirty="0"/>
              <a:t>Select text to change or delete.</a:t>
            </a:r>
          </a:p>
          <a:p>
            <a:pPr marL="0" indent="0">
              <a:buNone/>
            </a:pPr>
            <a:r>
              <a:rPr lang="en-US" dirty="0"/>
              <a:t>➔ </a:t>
            </a:r>
            <a:r>
              <a:rPr lang="en-US" b="1" dirty="0"/>
              <a:t>Command/Control: </a:t>
            </a:r>
            <a:r>
              <a:rPr lang="en-US" dirty="0"/>
              <a:t>Use special </a:t>
            </a:r>
            <a:r>
              <a:rPr lang="en-US" b="1" dirty="0"/>
              <a:t>shortcuts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Control </a:t>
            </a:r>
            <a:r>
              <a:rPr lang="en-US" dirty="0" smtClean="0"/>
              <a:t>+ C </a:t>
            </a:r>
            <a:r>
              <a:rPr lang="en-US" dirty="0"/>
              <a:t>=</a:t>
            </a:r>
            <a:r>
              <a:rPr lang="en-US" dirty="0" smtClean="0"/>
              <a:t> </a:t>
            </a:r>
            <a:r>
              <a:rPr lang="en-US" b="1" dirty="0"/>
              <a:t>copy</a:t>
            </a:r>
            <a:r>
              <a:rPr lang="en-US" dirty="0"/>
              <a:t>		</a:t>
            </a:r>
            <a:r>
              <a:rPr lang="en-US" b="1" dirty="0" smtClean="0"/>
              <a:t>Control </a:t>
            </a:r>
            <a:r>
              <a:rPr lang="en-US" dirty="0" smtClean="0"/>
              <a:t>+ V = </a:t>
            </a:r>
            <a:r>
              <a:rPr lang="en-US" b="1" dirty="0" smtClean="0"/>
              <a:t>paste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" y="4846112"/>
            <a:ext cx="11003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Lato-Regular"/>
              </a:rPr>
              <a:t>Look at these two sentences:</a:t>
            </a:r>
          </a:p>
          <a:p>
            <a:r>
              <a:rPr lang="en-US" sz="2000" b="1" dirty="0">
                <a:latin typeface="Lato-Bold"/>
              </a:rPr>
              <a:t>1. Taste of Napoli Italian Restaurant.</a:t>
            </a:r>
          </a:p>
          <a:p>
            <a:r>
              <a:rPr lang="en-US" sz="2000" b="1" dirty="0">
                <a:latin typeface="Lato-Bold"/>
              </a:rPr>
              <a:t>2. CLOSED FOR REMODELING.</a:t>
            </a:r>
          </a:p>
          <a:p>
            <a:r>
              <a:rPr lang="en-US" dirty="0">
                <a:latin typeface="MS-PGothic"/>
              </a:rPr>
              <a:t>	➔ </a:t>
            </a:r>
            <a:r>
              <a:rPr lang="en-US" dirty="0">
                <a:latin typeface="Lato-Regular"/>
              </a:rPr>
              <a:t>Read each question below aloud, have learners turn and talk and then share out:</a:t>
            </a:r>
          </a:p>
          <a:p>
            <a:r>
              <a:rPr lang="en-US" dirty="0">
                <a:latin typeface="Lato-Regular"/>
              </a:rPr>
              <a:t>	1. “Which key should be used to make capital letters in sentence 1?”</a:t>
            </a:r>
          </a:p>
          <a:p>
            <a:r>
              <a:rPr lang="en-US" dirty="0">
                <a:latin typeface="Lato-Regular"/>
              </a:rPr>
              <a:t>	2. “Which key should be used to make capital letters in sentence 2?”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6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Warm-up: Thumbs Up / Thumbs 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93094" cy="26854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I know how to use special keys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I have used a computer keyboard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I am excited to be here.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I am ready to learn.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Take note, Stephen Donnelly: the 'thumbs up' emoji is the most  passive-aggressive of all – The Irish Tim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8662"/>
          <a:stretch/>
        </p:blipFill>
        <p:spPr>
          <a:xfrm>
            <a:off x="6848476" y="1320613"/>
            <a:ext cx="2865119" cy="1979194"/>
          </a:xfrm>
          <a:prstGeom prst="rect">
            <a:avLst/>
          </a:prstGeom>
        </p:spPr>
      </p:pic>
      <p:sp>
        <p:nvSpPr>
          <p:cNvPr id="6" name="AutoShape 4" descr="👎 Thumbs Down Emoji, Dislike Emoji, Finger Down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0777" y="1320613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21080" y="5516880"/>
            <a:ext cx="47009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QUESTIONS I HAVE….</a:t>
            </a:r>
          </a:p>
        </p:txBody>
      </p:sp>
    </p:spTree>
    <p:extLst>
      <p:ext uri="{BB962C8B-B14F-4D97-AF65-F5344CB8AC3E}">
        <p14:creationId xmlns:p14="http://schemas.microsoft.com/office/powerpoint/2010/main" val="58602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1"/>
            <a:ext cx="7863840" cy="624840"/>
          </a:xfrm>
        </p:spPr>
        <p:txBody>
          <a:bodyPr>
            <a:normAutofit fontScale="90000"/>
          </a:bodyPr>
          <a:lstStyle/>
          <a:p>
            <a:r>
              <a:rPr lang="en-US" dirty="0"/>
              <a:t>Basic Hardware Skills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4840"/>
            <a:ext cx="11856720" cy="6233160"/>
          </a:xfrm>
        </p:spPr>
        <p:txBody>
          <a:bodyPr>
            <a:noAutofit/>
          </a:bodyPr>
          <a:lstStyle/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1. 	Distinguish between different types of devices (tablets, desktop and laptop computers).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2. 	Identify specific computer hardware (system unit, monitor, printer, keyboard, mouse or touchpad, ports, touchscreen).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3.	 Log on to and shut down a computer.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4"/>
              <a:tabLst>
                <a:tab pos="457200" algn="l"/>
              </a:tabLst>
            </a:pPr>
            <a:r>
              <a:rPr lang="en-US" sz="1400" b="1" dirty="0"/>
              <a:t>Demonstrate knowledge of keys on keyboard 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000" b="1" dirty="0"/>
              <a:t>	</a:t>
            </a:r>
            <a:r>
              <a:rPr lang="en-US" sz="1400" b="1" dirty="0"/>
              <a:t>(Enter / Return, Shift, Control / CTRL, Backspace, Delete, Arrow Keys, Tab, Caps Lock, Number Lock, ESC, Windows, Function, ALT, Space Bar ).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5"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Identify types of mice: mouse and touchpad.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6.	</a:t>
            </a:r>
            <a:r>
              <a:rPr lang="en-US" sz="1400" dirty="0">
                <a:solidFill>
                  <a:schemeClr val="accent1"/>
                </a:solidFill>
              </a:rPr>
              <a:t>Identify mouse pointer shapes and the functions they represent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		[spinning wheel (loading), I-Beam (text), arrow (basic clicking), hand pointer (clickable links)]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b="1" dirty="0"/>
              <a:t>7.	 </a:t>
            </a:r>
            <a:r>
              <a:rPr lang="en-US" sz="1400" dirty="0">
                <a:solidFill>
                  <a:schemeClr val="accent1"/>
                </a:solidFill>
              </a:rPr>
              <a:t>Demonstrate knowledge and appropriate use of mouse clicks (right-click, left-click, and double click).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8.	</a:t>
            </a:r>
            <a:r>
              <a:rPr lang="en-US" sz="1400" b="1" dirty="0"/>
              <a:t> </a:t>
            </a:r>
            <a:r>
              <a:rPr lang="en-US" sz="1400" dirty="0">
                <a:solidFill>
                  <a:schemeClr val="accent1"/>
                </a:solidFill>
              </a:rPr>
              <a:t>Drag and drop.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9. 	Utilize common controls for screen interaction (selecting check boxes, using drop-down menus, scrolling). 1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10.	</a:t>
            </a:r>
            <a:r>
              <a:rPr lang="en-US" sz="1400" b="1" dirty="0"/>
              <a:t> </a:t>
            </a:r>
            <a:r>
              <a:rPr lang="en-US" sz="1400" dirty="0">
                <a:solidFill>
                  <a:schemeClr val="accent1"/>
                </a:solidFill>
              </a:rPr>
              <a:t>Access and control audio output features (volume, mute, speakers and headphones).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11.	 </a:t>
            </a:r>
            <a:r>
              <a:rPr lang="en-US" sz="1400" i="1" dirty="0"/>
              <a:t>Identify icons on desktop.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12"/>
              <a:tabLst>
                <a:tab pos="457200" algn="l"/>
              </a:tabLst>
            </a:pPr>
            <a:r>
              <a:rPr lang="en-US" sz="1400" dirty="0"/>
              <a:t>Demonstrate ability to trash and retrieve items using the trash or recycle bin. </a:t>
            </a:r>
          </a:p>
          <a:p>
            <a:pPr marL="0" indent="-457200">
              <a:lnSpc>
                <a:spcPct val="100000"/>
              </a:lnSpc>
              <a:spcBef>
                <a:spcPts val="600"/>
              </a:spcBef>
              <a:buAutoNum type="arabicPeriod" startAt="12"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Demonstrate understanding that it is possible to customize a computer for increased accessibility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		(customizing a mouse for left-handed use and sensitivity, and changing screen resolution on a monitor).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14. 	Demonstrate understanding that software programs are upgraded periodically to fix bugs and increase utility,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		and that different versions may be installed on different computers.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15.	Identify mechanisms for storing files (flash drives, hard drives, cloud-based storage).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16. 	</a:t>
            </a:r>
            <a:r>
              <a:rPr lang="en-US" sz="1400" b="1" dirty="0">
                <a:solidFill>
                  <a:schemeClr val="accent1"/>
                </a:solidFill>
              </a:rPr>
              <a:t>Identify whether or not a computer is connected to the internet.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/>
              <a:t>17. 	Identify and locate camera and mic on laptops, tablets. </a:t>
            </a:r>
          </a:p>
          <a:p>
            <a:pPr marL="0" indent="-914400">
              <a:lnSpc>
                <a:spcPct val="100000"/>
              </a:lnSpc>
              <a:spcBef>
                <a:spcPts val="600"/>
              </a:spcBef>
              <a:buNone/>
              <a:tabLst>
                <a:tab pos="457200" algn="l"/>
              </a:tabLst>
            </a:pPr>
            <a:r>
              <a:rPr lang="en-US" sz="1400" dirty="0">
                <a:solidFill>
                  <a:schemeClr val="accent1"/>
                </a:solidFill>
              </a:rPr>
              <a:t>18. 	Turn computer and monitor on and off.</a:t>
            </a:r>
          </a:p>
        </p:txBody>
      </p:sp>
    </p:spTree>
    <p:extLst>
      <p:ext uri="{BB962C8B-B14F-4D97-AF65-F5344CB8AC3E}">
        <p14:creationId xmlns:p14="http://schemas.microsoft.com/office/powerpoint/2010/main" val="133908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134303"/>
            <a:ext cx="10515600" cy="825818"/>
          </a:xfrm>
        </p:spPr>
        <p:txBody>
          <a:bodyPr>
            <a:normAutofit/>
          </a:bodyPr>
          <a:lstStyle/>
          <a:p>
            <a:r>
              <a:rPr lang="en-US" dirty="0"/>
              <a:t>Unit 1-5 :  Keyboard Keys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6240" y="960121"/>
            <a:ext cx="10469880" cy="719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4. 	Demonstrate knowledge of keys on keyboard:</a:t>
            </a:r>
          </a:p>
        </p:txBody>
      </p:sp>
      <p:sp>
        <p:nvSpPr>
          <p:cNvPr id="3" name="Rectangle 2"/>
          <p:cNvSpPr/>
          <p:nvPr/>
        </p:nvSpPr>
        <p:spPr>
          <a:xfrm>
            <a:off x="396240" y="1500729"/>
            <a:ext cx="11510208" cy="1569660"/>
          </a:xfrm>
          <a:prstGeom prst="rect">
            <a:avLst/>
          </a:prstGeom>
        </p:spPr>
        <p:txBody>
          <a:bodyPr wrap="square" numCol="4">
            <a:spAutoFit/>
          </a:bodyPr>
          <a:lstStyle/>
          <a:p>
            <a:pPr lvl="1"/>
            <a:r>
              <a:rPr lang="en-US" sz="2400" b="1" dirty="0"/>
              <a:t>Enter or Return</a:t>
            </a:r>
          </a:p>
          <a:p>
            <a:pPr lvl="1"/>
            <a:r>
              <a:rPr lang="en-US" sz="2400" b="1" dirty="0"/>
              <a:t>Space Bar</a:t>
            </a:r>
          </a:p>
          <a:p>
            <a:pPr lvl="1"/>
            <a:r>
              <a:rPr lang="en-US" sz="2400" b="1" dirty="0"/>
              <a:t>Shift</a:t>
            </a:r>
          </a:p>
          <a:p>
            <a:pPr lvl="1"/>
            <a:r>
              <a:rPr lang="en-US" sz="2400" b="1" dirty="0"/>
              <a:t>Control [CTRL]</a:t>
            </a:r>
          </a:p>
          <a:p>
            <a:pPr lvl="1"/>
            <a:r>
              <a:rPr lang="en-US" sz="2400" b="1" dirty="0"/>
              <a:t>Backspace</a:t>
            </a:r>
          </a:p>
          <a:p>
            <a:pPr lvl="1"/>
            <a:r>
              <a:rPr lang="en-US" sz="2400" b="1" dirty="0"/>
              <a:t>Delete [DEL]</a:t>
            </a:r>
          </a:p>
          <a:p>
            <a:pPr lvl="1"/>
            <a:r>
              <a:rPr lang="en-US" sz="2400" b="1" dirty="0"/>
              <a:t>Arrow Keys</a:t>
            </a:r>
          </a:p>
          <a:p>
            <a:pPr lvl="1"/>
            <a:r>
              <a:rPr lang="en-US" sz="2400" b="1" dirty="0"/>
              <a:t>Tab</a:t>
            </a:r>
          </a:p>
          <a:p>
            <a:pPr lvl="1"/>
            <a:r>
              <a:rPr lang="en-US" sz="2400" b="1" dirty="0"/>
              <a:t>Caps Lock</a:t>
            </a:r>
          </a:p>
          <a:p>
            <a:pPr lvl="1"/>
            <a:r>
              <a:rPr lang="en-US" sz="2400" b="1" dirty="0"/>
              <a:t>Number Lock</a:t>
            </a:r>
          </a:p>
          <a:p>
            <a:pPr lvl="1"/>
            <a:r>
              <a:rPr lang="en-US" sz="2400" b="1" dirty="0"/>
              <a:t>WINDOWS</a:t>
            </a:r>
          </a:p>
          <a:p>
            <a:pPr lvl="1"/>
            <a:r>
              <a:rPr lang="en-US" sz="2400" b="1" dirty="0"/>
              <a:t>Function: [FN]</a:t>
            </a:r>
          </a:p>
          <a:p>
            <a:pPr lvl="1"/>
            <a:r>
              <a:rPr lang="en-US" sz="2400" b="1" dirty="0"/>
              <a:t>ALT</a:t>
            </a:r>
          </a:p>
          <a:p>
            <a:pPr lvl="1"/>
            <a:r>
              <a:rPr lang="en-US" sz="2400" b="1" dirty="0"/>
              <a:t>Hot Keys</a:t>
            </a:r>
          </a:p>
          <a:p>
            <a:pPr lvl="1"/>
            <a:r>
              <a:rPr lang="en-US" sz="2400" b="1" dirty="0"/>
              <a:t>Home</a:t>
            </a:r>
          </a:p>
          <a:p>
            <a:pPr lvl="1"/>
            <a:r>
              <a:rPr lang="en-US" sz="2400" b="1" dirty="0"/>
              <a:t>End</a:t>
            </a:r>
          </a:p>
        </p:txBody>
      </p:sp>
      <p:pic>
        <p:nvPicPr>
          <p:cNvPr id="1026" name="Picture 2" descr="Enter key - Wiki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3070388"/>
            <a:ext cx="11421548" cy="378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601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27965"/>
            <a:ext cx="10515600" cy="671195"/>
          </a:xfrm>
        </p:spPr>
        <p:txBody>
          <a:bodyPr>
            <a:normAutofit fontScale="90000"/>
          </a:bodyPr>
          <a:lstStyle/>
          <a:p>
            <a:r>
              <a:rPr lang="en-US" dirty="0"/>
              <a:t>Typical QWERTY Keyboard (Know your hardware!)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566" y="899160"/>
            <a:ext cx="12023306" cy="4267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7840" y="5468223"/>
            <a:ext cx="28355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Left Hand:   </a:t>
            </a:r>
            <a:r>
              <a:rPr lang="en-US" sz="3200" dirty="0"/>
              <a:t>A  S  D  F </a:t>
            </a:r>
          </a:p>
        </p:txBody>
      </p:sp>
      <p:sp>
        <p:nvSpPr>
          <p:cNvPr id="6" name="Rectangle 5"/>
          <p:cNvSpPr/>
          <p:nvPr/>
        </p:nvSpPr>
        <p:spPr>
          <a:xfrm>
            <a:off x="5404586" y="5482312"/>
            <a:ext cx="2627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Right Hand:   </a:t>
            </a:r>
            <a:r>
              <a:rPr lang="en-US" sz="3200" dirty="0"/>
              <a:t>J  K  L  ;</a:t>
            </a:r>
          </a:p>
        </p:txBody>
      </p:sp>
      <p:sp>
        <p:nvSpPr>
          <p:cNvPr id="7" name="Rectangle 6"/>
          <p:cNvSpPr/>
          <p:nvPr/>
        </p:nvSpPr>
        <p:spPr>
          <a:xfrm>
            <a:off x="3992069" y="4904750"/>
            <a:ext cx="19459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HOME KEYS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67354" y="6198373"/>
            <a:ext cx="4605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Some Keys l(Like Delete) are in multiple places</a:t>
            </a:r>
          </a:p>
        </p:txBody>
      </p:sp>
    </p:spTree>
    <p:extLst>
      <p:ext uri="{BB962C8B-B14F-4D97-AF65-F5344CB8AC3E}">
        <p14:creationId xmlns:p14="http://schemas.microsoft.com/office/powerpoint/2010/main" val="3602027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71691"/>
            <a:ext cx="113995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Lato-Regular"/>
              </a:rPr>
              <a:t>Learners will practice recognizing important keys on the keyboard and when to use them appropriately. </a:t>
            </a:r>
          </a:p>
          <a:p>
            <a:endParaRPr lang="en-US" b="1" dirty="0">
              <a:latin typeface="Lato-Bold"/>
            </a:endParaRPr>
          </a:p>
          <a:p>
            <a:r>
              <a:rPr lang="en-US" dirty="0">
                <a:latin typeface="Lato-Regular"/>
              </a:rPr>
              <a:t>Use the keyboard to write and edit text with support from an instructor.</a:t>
            </a:r>
          </a:p>
          <a:p>
            <a:endParaRPr lang="en-US" dirty="0"/>
          </a:p>
          <a:p>
            <a:r>
              <a:rPr lang="en-US" dirty="0"/>
              <a:t>learners should be able to use </a:t>
            </a:r>
            <a:r>
              <a:rPr lang="en-US" b="1" dirty="0"/>
              <a:t>Shift </a:t>
            </a:r>
            <a:r>
              <a:rPr lang="en-US" dirty="0"/>
              <a:t>and </a:t>
            </a:r>
            <a:r>
              <a:rPr lang="en-US" b="1" dirty="0"/>
              <a:t>Caps Lock </a:t>
            </a:r>
            <a:r>
              <a:rPr lang="en-US" dirty="0"/>
              <a:t>to make capital letters. (Caps Lock does not do Special Characters)</a:t>
            </a:r>
          </a:p>
          <a:p>
            <a:r>
              <a:rPr lang="en-US" dirty="0"/>
              <a:t>Learners should also be able to </a:t>
            </a:r>
            <a:r>
              <a:rPr lang="en-US" b="1" dirty="0"/>
              <a:t>highlight</a:t>
            </a:r>
            <a:r>
              <a:rPr lang="en-US" dirty="0"/>
              <a:t>, copy, and paste text using the mouse and the </a:t>
            </a:r>
            <a:r>
              <a:rPr lang="en-US" b="1" dirty="0"/>
              <a:t>Control</a:t>
            </a:r>
            <a:r>
              <a:rPr lang="en-US" dirty="0"/>
              <a:t>/</a:t>
            </a:r>
            <a:r>
              <a:rPr lang="en-US" b="1" dirty="0"/>
              <a:t>Command </a:t>
            </a:r>
            <a:r>
              <a:rPr lang="en-US" dirty="0"/>
              <a:t>keys.</a:t>
            </a:r>
            <a:endParaRPr lang="en-US" dirty="0">
              <a:latin typeface="Lato-Regular"/>
            </a:endParaRPr>
          </a:p>
          <a:p>
            <a:endParaRPr lang="en-US" dirty="0">
              <a:latin typeface="Lato-Regular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Lato-Regular"/>
              </a:rPr>
              <a:t>Move the </a:t>
            </a:r>
            <a:r>
              <a:rPr lang="en-US" b="1" dirty="0">
                <a:latin typeface="Lato-Bold"/>
              </a:rPr>
              <a:t>cursor </a:t>
            </a:r>
            <a:r>
              <a:rPr lang="en-US" dirty="0">
                <a:latin typeface="Lato-Regular"/>
              </a:rPr>
              <a:t>with the </a:t>
            </a:r>
            <a:r>
              <a:rPr lang="en-US" b="1" dirty="0">
                <a:latin typeface="Lato-Regular"/>
              </a:rPr>
              <a:t>mouse</a:t>
            </a:r>
            <a:r>
              <a:rPr lang="en-US" dirty="0">
                <a:latin typeface="Lato-Regular"/>
              </a:rPr>
              <a:t> and </a:t>
            </a:r>
            <a:r>
              <a:rPr lang="en-US" b="1" dirty="0">
                <a:latin typeface="Lato-Bold"/>
              </a:rPr>
              <a:t>Arrow Keys</a:t>
            </a:r>
            <a:r>
              <a:rPr lang="en-US" dirty="0">
                <a:latin typeface="Lato-Regular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Lato-Bold"/>
              </a:rPr>
              <a:t>Backspace </a:t>
            </a:r>
            <a:r>
              <a:rPr lang="en-US" dirty="0">
                <a:latin typeface="Lato-Regular"/>
              </a:rPr>
              <a:t>to delete letters to the ← LEFT of the CURSOR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Lato-Regular"/>
              </a:rPr>
              <a:t>DELETE </a:t>
            </a:r>
            <a:r>
              <a:rPr lang="en-US" dirty="0">
                <a:latin typeface="Lato-Regular"/>
              </a:rPr>
              <a:t>to delete letters to the  → RIGHT of the CURSOR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Lato-Regular"/>
              </a:rPr>
              <a:t>Home	</a:t>
            </a:r>
            <a:r>
              <a:rPr lang="en-US" dirty="0" err="1">
                <a:latin typeface="Lato-Regular"/>
              </a:rPr>
              <a:t>Shift+Home</a:t>
            </a:r>
            <a:r>
              <a:rPr lang="en-US" dirty="0">
                <a:latin typeface="Lato-Regular"/>
              </a:rPr>
              <a:t>	</a:t>
            </a:r>
            <a:r>
              <a:rPr lang="en-US" dirty="0" err="1">
                <a:latin typeface="Lato-Regular"/>
              </a:rPr>
              <a:t>CTRL+Home</a:t>
            </a:r>
            <a:r>
              <a:rPr lang="en-US" dirty="0">
                <a:latin typeface="Lato-Regular"/>
              </a:rPr>
              <a:t>		END		</a:t>
            </a:r>
            <a:r>
              <a:rPr lang="en-US" dirty="0" err="1">
                <a:latin typeface="Lato-Regular"/>
              </a:rPr>
              <a:t>Shift+End</a:t>
            </a:r>
            <a:r>
              <a:rPr lang="en-US" dirty="0">
                <a:latin typeface="Lato-Regular"/>
              </a:rPr>
              <a:t>	</a:t>
            </a:r>
            <a:r>
              <a:rPr lang="en-US" dirty="0" err="1">
                <a:latin typeface="Lato-Regular"/>
              </a:rPr>
              <a:t>CTRL+End</a:t>
            </a:r>
            <a:endParaRPr lang="en-US" dirty="0">
              <a:latin typeface="Lato-Regular"/>
            </a:endParaRPr>
          </a:p>
          <a:p>
            <a:endParaRPr lang="en-US" dirty="0">
              <a:latin typeface="Lato-Regular"/>
            </a:endParaRPr>
          </a:p>
          <a:p>
            <a:r>
              <a:rPr lang="en-US" dirty="0">
                <a:latin typeface="Lato-Regular"/>
              </a:rPr>
              <a:t>Use of the [ALT] Key for Hot Keys / Shortcuts</a:t>
            </a:r>
          </a:p>
          <a:p>
            <a:endParaRPr lang="en-US" dirty="0">
              <a:latin typeface="Lato-Regular"/>
            </a:endParaRPr>
          </a:p>
          <a:p>
            <a:r>
              <a:rPr lang="en-US" dirty="0">
                <a:latin typeface="ArialMT"/>
              </a:rPr>
              <a:t>● </a:t>
            </a:r>
            <a:r>
              <a:rPr lang="en-US" dirty="0">
                <a:latin typeface="Lato-Regular"/>
              </a:rPr>
              <a:t>Demonstrate how text will automatically move to a new line as you type. </a:t>
            </a:r>
          </a:p>
          <a:p>
            <a:r>
              <a:rPr lang="en-US" dirty="0">
                <a:latin typeface="Lato-Regular"/>
              </a:rPr>
              <a:t>	Pressing </a:t>
            </a:r>
            <a:r>
              <a:rPr lang="en-US" b="1" dirty="0">
                <a:latin typeface="Lato-Bold"/>
              </a:rPr>
              <a:t>Enter </a:t>
            </a:r>
            <a:r>
              <a:rPr lang="en-US" dirty="0">
                <a:latin typeface="Lato-Regular"/>
              </a:rPr>
              <a:t>at the end of every line is not necessary. (WORD WRAP)</a:t>
            </a:r>
          </a:p>
          <a:p>
            <a:r>
              <a:rPr lang="en-US" dirty="0">
                <a:latin typeface="Lato-Regular"/>
              </a:rPr>
              <a:t>		Adjust Line Spacing (Not using Enter)</a:t>
            </a:r>
          </a:p>
          <a:p>
            <a:endParaRPr lang="en-US" dirty="0">
              <a:latin typeface="Lato-Regular"/>
            </a:endParaRPr>
          </a:p>
          <a:p>
            <a:r>
              <a:rPr lang="en-US" dirty="0">
                <a:latin typeface="ArialMT"/>
              </a:rPr>
              <a:t>● </a:t>
            </a:r>
            <a:r>
              <a:rPr lang="en-US" dirty="0">
                <a:latin typeface="Lato-Regular"/>
              </a:rPr>
              <a:t>Encourage learners to use both the mouse, </a:t>
            </a:r>
            <a:r>
              <a:rPr lang="en-US" b="1" dirty="0">
                <a:latin typeface="Lato-Bold"/>
              </a:rPr>
              <a:t>Arrow Keys, and Commands </a:t>
            </a:r>
            <a:r>
              <a:rPr lang="en-US" dirty="0">
                <a:latin typeface="Lato-Regular"/>
              </a:rPr>
              <a:t>to move the </a:t>
            </a:r>
            <a:r>
              <a:rPr lang="en-US" b="1" dirty="0">
                <a:latin typeface="Lato-Bold"/>
              </a:rPr>
              <a:t>cursor</a:t>
            </a:r>
            <a:r>
              <a:rPr lang="en-US" dirty="0">
                <a:latin typeface="Lato-Regular"/>
              </a:rPr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06680"/>
            <a:ext cx="9038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Unit 1-5: Keyboard Keys – 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3338409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r>
              <a:rPr lang="en-US" dirty="0"/>
              <a:t>Insert Special Characters and Fonts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247836"/>
            <a:ext cx="7408985" cy="54122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0493" y="155032"/>
            <a:ext cx="1826790" cy="106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28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" y="106680"/>
            <a:ext cx="10515600" cy="423545"/>
          </a:xfrm>
        </p:spPr>
        <p:txBody>
          <a:bodyPr>
            <a:normAutofit fontScale="90000"/>
          </a:bodyPr>
          <a:lstStyle/>
          <a:p>
            <a:r>
              <a:rPr lang="en-US" dirty="0"/>
              <a:t>Typing Activity - </a:t>
            </a:r>
            <a:r>
              <a:rPr lang="en-US" b="1" dirty="0">
                <a:latin typeface="Lato-Bold"/>
              </a:rPr>
              <a:t>We will learn to: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" y="626109"/>
            <a:ext cx="11849686" cy="13257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activity uses Microsoft WORD. (Guided)</a:t>
            </a:r>
          </a:p>
          <a:p>
            <a:r>
              <a:rPr lang="en-US" dirty="0"/>
              <a:t>While you do not know all the features of the program, you can start to experiment how tying on a computer is different than typing on a type-writer.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460" y="2047776"/>
            <a:ext cx="118496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Select Text (Highlight </a:t>
            </a:r>
            <a:r>
              <a:rPr lang="en-US" sz="2800" b="1" dirty="0" err="1"/>
              <a:t>Shift+arrows</a:t>
            </a:r>
            <a:r>
              <a:rPr lang="en-US" sz="2800" dirty="0"/>
              <a:t>, Mouse, CTRL, for Text Attributes)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Make CAPITAL letters and Symbols with </a:t>
            </a:r>
            <a:r>
              <a:rPr lang="en-US" sz="2800" b="1" dirty="0"/>
              <a:t>Shift</a:t>
            </a:r>
            <a:r>
              <a:rPr lang="en-US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Special Symbols. (and INSERT SYMBOLS)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Use </a:t>
            </a:r>
            <a:r>
              <a:rPr lang="en-US" sz="2800" b="1" dirty="0"/>
              <a:t>Enter </a:t>
            </a:r>
            <a:r>
              <a:rPr lang="en-US" sz="2800" dirty="0"/>
              <a:t>to make new lines.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Edit text and fix mistakes using the:</a:t>
            </a:r>
          </a:p>
          <a:p>
            <a:pPr lvl="1"/>
            <a:r>
              <a:rPr lang="en-US" sz="2800" dirty="0"/>
              <a:t>	 </a:t>
            </a:r>
            <a:r>
              <a:rPr lang="en-US" sz="2800" b="1" dirty="0"/>
              <a:t>mouse</a:t>
            </a:r>
            <a:r>
              <a:rPr lang="en-US" sz="2800" dirty="0"/>
              <a:t>, </a:t>
            </a:r>
            <a:r>
              <a:rPr lang="en-US" sz="2800" b="1" dirty="0"/>
              <a:t>Arrow Keys</a:t>
            </a:r>
            <a:r>
              <a:rPr lang="en-US" sz="2800" dirty="0"/>
              <a:t>, DELETE, and </a:t>
            </a:r>
            <a:r>
              <a:rPr lang="en-US" sz="2800" b="1" dirty="0"/>
              <a:t>Backspace</a:t>
            </a:r>
            <a:r>
              <a:rPr lang="en-US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Use Special Control / Hot Keys:</a:t>
            </a:r>
          </a:p>
          <a:p>
            <a:pPr lvl="1"/>
            <a:r>
              <a:rPr lang="en-US" sz="2800" dirty="0" smtClean="0"/>
              <a:t>	CTRL+C</a:t>
            </a:r>
            <a:r>
              <a:rPr lang="en-US" sz="2800" dirty="0"/>
              <a:t>	CTRL+V	CTRL+X	CTRL+Z</a:t>
            </a:r>
          </a:p>
          <a:p>
            <a:pPr lvl="1"/>
            <a:r>
              <a:rPr lang="en-US" sz="2800" dirty="0" smtClean="0"/>
              <a:t>	Copy</a:t>
            </a:r>
            <a:r>
              <a:rPr lang="en-US" sz="2800" dirty="0"/>
              <a:t>		Paste		Cut		UNDO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1982" y="2567742"/>
            <a:ext cx="3671905" cy="388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59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6971"/>
            <a:ext cx="737616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Lato-Bold"/>
              </a:rPr>
              <a:t>Reference - A		</a:t>
            </a:r>
            <a:r>
              <a:rPr lang="en-US" b="1" dirty="0">
                <a:latin typeface="Lato-Bold"/>
              </a:rPr>
              <a:t>Task: Typing Practice, Story 1</a:t>
            </a:r>
          </a:p>
          <a:p>
            <a:r>
              <a:rPr lang="en-US" i="1" dirty="0">
                <a:latin typeface="Lato-Italic"/>
              </a:rPr>
              <a:t>Directions: Type this story.  Try to fix your mistakes when you are done.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795635"/>
            <a:ext cx="11399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000000"/>
                </a:solidFill>
                <a:latin typeface="Lato-Italic"/>
              </a:rPr>
              <a:t>Story from “ </a:t>
            </a:r>
            <a:r>
              <a:rPr lang="en-US" i="1" dirty="0">
                <a:solidFill>
                  <a:srgbClr val="1155CD"/>
                </a:solidFill>
                <a:latin typeface="Lato-Italic"/>
              </a:rPr>
              <a:t>Journeys </a:t>
            </a:r>
            <a:r>
              <a:rPr lang="en-US" i="1" dirty="0">
                <a:solidFill>
                  <a:srgbClr val="000000"/>
                </a:solidFill>
                <a:latin typeface="Lato-Italic"/>
              </a:rPr>
              <a:t>an Anthology of Student  Writing, 2017” published by Literacy Minnesota.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91" y="1534299"/>
            <a:ext cx="10533937" cy="529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63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583</Words>
  <Application>Microsoft Office PowerPoint</Application>
  <PresentationFormat>Widescreen</PresentationFormat>
  <Paragraphs>129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ArialMT</vt:lpstr>
      <vt:lpstr>Calibri</vt:lpstr>
      <vt:lpstr>Calibri Light</vt:lpstr>
      <vt:lpstr>Lato-Bold</vt:lpstr>
      <vt:lpstr>Lato-Italic</vt:lpstr>
      <vt:lpstr>Lato-Regular</vt:lpstr>
      <vt:lpstr>MS-PGothic</vt:lpstr>
      <vt:lpstr>Wingdings</vt:lpstr>
      <vt:lpstr>Office Theme</vt:lpstr>
      <vt:lpstr>Basic Computer Skills  Unit: 1 – 5 Keyboard Keys</vt:lpstr>
      <vt:lpstr>Warm-up: Thumbs Up / Thumbs Down</vt:lpstr>
      <vt:lpstr>Basic Hardware Skills and Objectives</vt:lpstr>
      <vt:lpstr>Unit 1-5 :  Keyboard Keys</vt:lpstr>
      <vt:lpstr>Typical QWERTY Keyboard (Know your hardware!)</vt:lpstr>
      <vt:lpstr>PowerPoint Presentation</vt:lpstr>
      <vt:lpstr>Insert Special Characters and Fonts</vt:lpstr>
      <vt:lpstr>Typing Activity - We will learn to: </vt:lpstr>
      <vt:lpstr>PowerPoint Presentation</vt:lpstr>
      <vt:lpstr>Reference B - Practice Typing </vt:lpstr>
      <vt:lpstr>Handout A - Practice Typing - Part-1</vt:lpstr>
      <vt:lpstr>Handout A - Practice Typing - Part-2</vt:lpstr>
      <vt:lpstr>PowerPoint Presentation</vt:lpstr>
      <vt:lpstr>Unit 1-5 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73</cp:revision>
  <cp:lastPrinted>2023-09-05T17:56:47Z</cp:lastPrinted>
  <dcterms:created xsi:type="dcterms:W3CDTF">2023-08-15T18:20:15Z</dcterms:created>
  <dcterms:modified xsi:type="dcterms:W3CDTF">2023-11-12T17:47:18Z</dcterms:modified>
</cp:coreProperties>
</file>