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5" r:id="rId4"/>
    <p:sldId id="258" r:id="rId5"/>
    <p:sldId id="276" r:id="rId6"/>
    <p:sldId id="277" r:id="rId7"/>
    <p:sldId id="278" r:id="rId8"/>
    <p:sldId id="281" r:id="rId9"/>
    <p:sldId id="274" r:id="rId10"/>
    <p:sldId id="280" r:id="rId11"/>
    <p:sldId id="279" r:id="rId12"/>
    <p:sldId id="28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38" autoAdjust="0"/>
    <p:restoredTop sz="94660"/>
  </p:normalViewPr>
  <p:slideViewPr>
    <p:cSldViewPr snapToGrid="0">
      <p:cViewPr varScale="1">
        <p:scale>
          <a:sx n="58" d="100"/>
          <a:sy n="58" d="100"/>
        </p:scale>
        <p:origin x="108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532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377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359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479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332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411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455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744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29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168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406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FB414-4F07-4B84-8636-52B925CD6C0F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747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De_facto_standard" TargetMode="External"/><Relationship Id="rId3" Type="http://schemas.openxmlformats.org/officeDocument/2006/relationships/hyperlink" Target="https://en.wikipedia.org/wiki/Keyboard_layout" TargetMode="External"/><Relationship Id="rId7" Type="http://schemas.openxmlformats.org/officeDocument/2006/relationships/hyperlink" Target="https://en.wikipedia.org/wiki/QWERTY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Ergonomic" TargetMode="External"/><Relationship Id="rId5" Type="http://schemas.openxmlformats.org/officeDocument/2006/relationships/hyperlink" Target="https://en.wikipedia.org/wiki/August_Dvorak" TargetMode="External"/><Relationship Id="rId4" Type="http://schemas.openxmlformats.org/officeDocument/2006/relationships/hyperlink" Target="https://en.wikipedia.org/wiki/English_language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" y="2365694"/>
            <a:ext cx="11231880" cy="3196905"/>
          </a:xfrm>
        </p:spPr>
        <p:txBody>
          <a:bodyPr>
            <a:normAutofit/>
          </a:bodyPr>
          <a:lstStyle/>
          <a:p>
            <a:r>
              <a:rPr lang="en-US" b="1" dirty="0"/>
              <a:t>Basic Computer </a:t>
            </a:r>
            <a:r>
              <a:rPr lang="en-US" b="1" dirty="0" smtClean="0"/>
              <a:t>Skills</a:t>
            </a:r>
            <a:br>
              <a:rPr lang="en-US" b="1" dirty="0" smtClean="0"/>
            </a:br>
            <a:r>
              <a:rPr lang="en-US" b="1" dirty="0" smtClean="0"/>
              <a:t> Unit: 1 – 4</a:t>
            </a:r>
            <a:br>
              <a:rPr lang="en-US" b="1" dirty="0" smtClean="0"/>
            </a:br>
            <a:r>
              <a:rPr lang="en-US" sz="7300" b="1" dirty="0" smtClean="0"/>
              <a:t>Fixing Typos</a:t>
            </a:r>
            <a:endParaRPr lang="en-US" sz="49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8997" y="0"/>
            <a:ext cx="5953125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53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" y="106680"/>
            <a:ext cx="10515600" cy="42354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Typing Activity - </a:t>
            </a:r>
            <a:r>
              <a:rPr lang="en-US" b="1" dirty="0">
                <a:latin typeface="Lato-Bold"/>
              </a:rPr>
              <a:t>We will learn to</a:t>
            </a:r>
            <a:r>
              <a:rPr lang="en-US" b="1" dirty="0" smtClean="0">
                <a:latin typeface="Lato-Bold"/>
              </a:rPr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" y="721995"/>
            <a:ext cx="11711940" cy="1426846"/>
          </a:xfrm>
        </p:spPr>
        <p:txBody>
          <a:bodyPr/>
          <a:lstStyle/>
          <a:p>
            <a:r>
              <a:rPr lang="en-US" dirty="0" smtClean="0"/>
              <a:t>This activity uses Microsoft WORD. (Guided)</a:t>
            </a:r>
          </a:p>
          <a:p>
            <a:r>
              <a:rPr lang="en-US" dirty="0" smtClean="0"/>
              <a:t>While you do not know all the features of the program, you can start to experiment how tying on a computer is different than typing on a type-writer.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70560" y="2523489"/>
            <a:ext cx="1075944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Select Text (Mouse and </a:t>
            </a:r>
            <a:r>
              <a:rPr lang="en-US" sz="2800" dirty="0" err="1" smtClean="0"/>
              <a:t>Shift+Arrows</a:t>
            </a:r>
            <a:r>
              <a:rPr lang="en-US" sz="2800" dirty="0" smtClean="0"/>
              <a:t>  for Attributes)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Make </a:t>
            </a:r>
            <a:r>
              <a:rPr lang="en-US" sz="2800" dirty="0"/>
              <a:t>capital letters and </a:t>
            </a:r>
            <a:r>
              <a:rPr lang="en-US" sz="2800" dirty="0" smtClean="0"/>
              <a:t>Symbols </a:t>
            </a:r>
            <a:r>
              <a:rPr lang="en-US" sz="2800" dirty="0"/>
              <a:t>with </a:t>
            </a:r>
            <a:r>
              <a:rPr lang="en-US" sz="2800" b="1" dirty="0"/>
              <a:t>Shift</a:t>
            </a:r>
            <a:r>
              <a:rPr lang="en-US" sz="2800" dirty="0" smtClean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Use </a:t>
            </a:r>
            <a:r>
              <a:rPr lang="en-US" sz="2800" b="1" dirty="0"/>
              <a:t>Enter </a:t>
            </a:r>
            <a:r>
              <a:rPr lang="en-US" sz="2800" dirty="0"/>
              <a:t>to make new lines.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Edit </a:t>
            </a:r>
            <a:r>
              <a:rPr lang="en-US" sz="2800" dirty="0"/>
              <a:t>text and fix your mistakes using </a:t>
            </a:r>
            <a:r>
              <a:rPr lang="en-US" sz="2800" dirty="0" smtClean="0"/>
              <a:t>the</a:t>
            </a:r>
          </a:p>
          <a:p>
            <a:pPr lvl="1"/>
            <a:r>
              <a:rPr lang="en-US" sz="2800" b="1" dirty="0" smtClean="0"/>
              <a:t>	mouse</a:t>
            </a:r>
            <a:r>
              <a:rPr lang="en-US" sz="2800" dirty="0"/>
              <a:t>, </a:t>
            </a:r>
            <a:r>
              <a:rPr lang="en-US" sz="2800" b="1" dirty="0"/>
              <a:t>Arrow Keys</a:t>
            </a:r>
            <a:r>
              <a:rPr lang="en-US" sz="2800" dirty="0"/>
              <a:t>, </a:t>
            </a:r>
            <a:r>
              <a:rPr lang="en-US" sz="2800" b="1" dirty="0" smtClean="0"/>
              <a:t>DELETE</a:t>
            </a:r>
            <a:r>
              <a:rPr lang="en-US" sz="2800" dirty="0" smtClean="0"/>
              <a:t>, and </a:t>
            </a:r>
            <a:r>
              <a:rPr lang="en-US" sz="2800" b="1" dirty="0"/>
              <a:t>Backspace</a:t>
            </a:r>
            <a:r>
              <a:rPr lang="en-US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213596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24406" b="10419"/>
          <a:stretch/>
        </p:blipFill>
        <p:spPr>
          <a:xfrm>
            <a:off x="3276600" y="1455688"/>
            <a:ext cx="8549649" cy="509861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Rectangle 2"/>
          <p:cNvSpPr/>
          <p:nvPr/>
        </p:nvSpPr>
        <p:spPr>
          <a:xfrm>
            <a:off x="198120" y="0"/>
            <a:ext cx="458724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Lato-Bold"/>
              </a:rPr>
              <a:t>Handout A.1</a:t>
            </a:r>
          </a:p>
          <a:p>
            <a:r>
              <a:rPr lang="en-US" b="1" dirty="0">
                <a:latin typeface="Lato-Bold"/>
              </a:rPr>
              <a:t>Task: Typing Practice, Story 1</a:t>
            </a:r>
          </a:p>
          <a:p>
            <a:r>
              <a:rPr lang="en-US" i="1" dirty="0">
                <a:latin typeface="Lato-Italic"/>
              </a:rPr>
              <a:t>Directions: Type this story. </a:t>
            </a:r>
            <a:endParaRPr lang="en-US" i="1" dirty="0" smtClean="0">
              <a:latin typeface="Lato-Italic"/>
            </a:endParaRPr>
          </a:p>
          <a:p>
            <a:r>
              <a:rPr lang="en-US" i="1" dirty="0" smtClean="0">
                <a:latin typeface="Lato-Italic"/>
              </a:rPr>
              <a:t>Try </a:t>
            </a:r>
            <a:r>
              <a:rPr lang="en-US" i="1" dirty="0">
                <a:latin typeface="Lato-Italic"/>
              </a:rPr>
              <a:t>to fix your mistakes when you are done.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8120" y="1429435"/>
            <a:ext cx="30784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rgbClr val="000000"/>
                </a:solidFill>
                <a:latin typeface="Lato-Italic"/>
              </a:rPr>
              <a:t>Story from “ </a:t>
            </a:r>
            <a:r>
              <a:rPr lang="en-US" i="1" dirty="0">
                <a:solidFill>
                  <a:srgbClr val="1155CD"/>
                </a:solidFill>
                <a:latin typeface="Lato-Italic"/>
              </a:rPr>
              <a:t>Journeys </a:t>
            </a:r>
            <a:r>
              <a:rPr lang="en-US" i="1" dirty="0">
                <a:solidFill>
                  <a:srgbClr val="000000"/>
                </a:solidFill>
                <a:latin typeface="Lato-Italic"/>
              </a:rPr>
              <a:t>an Anthology of Student Writing, 2017” published by Literacy Minnesota.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5630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18499" b="6287"/>
          <a:stretch/>
        </p:blipFill>
        <p:spPr>
          <a:xfrm>
            <a:off x="4876799" y="-1"/>
            <a:ext cx="7322949" cy="685800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49554" y="0"/>
            <a:ext cx="4627246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Lato-Bold"/>
              </a:rPr>
              <a:t>Handout A.2</a:t>
            </a:r>
          </a:p>
          <a:p>
            <a:r>
              <a:rPr lang="en-US" b="1" dirty="0">
                <a:latin typeface="Lato-Bold"/>
              </a:rPr>
              <a:t>Task: Typing Practice, Story </a:t>
            </a:r>
            <a:r>
              <a:rPr lang="en-US" b="1" dirty="0" smtClean="0">
                <a:latin typeface="Lato-Bold"/>
              </a:rPr>
              <a:t>2</a:t>
            </a:r>
            <a:endParaRPr lang="en-US" b="1" dirty="0">
              <a:latin typeface="Lato-Bold"/>
            </a:endParaRPr>
          </a:p>
          <a:p>
            <a:r>
              <a:rPr lang="en-US" i="1" dirty="0">
                <a:latin typeface="Lato-Italic"/>
              </a:rPr>
              <a:t>Directions: Type this story. </a:t>
            </a:r>
            <a:endParaRPr lang="en-US" i="1" dirty="0" smtClean="0">
              <a:latin typeface="Lato-Italic"/>
            </a:endParaRPr>
          </a:p>
          <a:p>
            <a:r>
              <a:rPr lang="en-US" i="1" dirty="0" smtClean="0">
                <a:latin typeface="Lato-Italic"/>
              </a:rPr>
              <a:t>Try </a:t>
            </a:r>
            <a:r>
              <a:rPr lang="en-US" i="1" dirty="0">
                <a:latin typeface="Lato-Italic"/>
              </a:rPr>
              <a:t>to fix your mistakes when you are done.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49554" y="1429435"/>
            <a:ext cx="30784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rgbClr val="000000"/>
                </a:solidFill>
                <a:latin typeface="Lato-Italic"/>
              </a:rPr>
              <a:t>Story from “ </a:t>
            </a:r>
            <a:r>
              <a:rPr lang="en-US" i="1" dirty="0">
                <a:solidFill>
                  <a:srgbClr val="1155CD"/>
                </a:solidFill>
                <a:latin typeface="Lato-Italic"/>
              </a:rPr>
              <a:t>Journeys </a:t>
            </a:r>
            <a:r>
              <a:rPr lang="en-US" i="1" dirty="0">
                <a:solidFill>
                  <a:srgbClr val="000000"/>
                </a:solidFill>
                <a:latin typeface="Lato-Italic"/>
              </a:rPr>
              <a:t>an Anthology of Student Writing, 2017” published by Literacy Minnesota.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317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Warm-up: Thumbs Up / Thumbs 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693094" cy="2685415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I know how to Type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I have used a computer keyboard.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I </a:t>
            </a:r>
            <a:r>
              <a:rPr lang="en-US" dirty="0"/>
              <a:t>am excited to be </a:t>
            </a:r>
            <a:r>
              <a:rPr lang="en-US" dirty="0" smtClean="0"/>
              <a:t>here.</a:t>
            </a: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I </a:t>
            </a:r>
            <a:r>
              <a:rPr lang="en-US" dirty="0"/>
              <a:t>am ready to learn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AutoShape 2" descr="Take note, Stephen Donnelly: the 'thumbs up' emoji is the most  passive-aggressive of all – The Irish Tim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r="18662"/>
          <a:stretch/>
        </p:blipFill>
        <p:spPr>
          <a:xfrm>
            <a:off x="6848476" y="1320613"/>
            <a:ext cx="2865119" cy="1979194"/>
          </a:xfrm>
          <a:prstGeom prst="rect">
            <a:avLst/>
          </a:prstGeom>
        </p:spPr>
      </p:pic>
      <p:sp>
        <p:nvSpPr>
          <p:cNvPr id="6" name="AutoShape 4" descr="👎 Thumbs Down Emoji, Dislike Emoji, Finger Down Emoj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0777" y="1320613"/>
            <a:ext cx="2143125" cy="21431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05840" y="5318760"/>
            <a:ext cx="476887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Questions I have…..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58602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0160" y="1"/>
            <a:ext cx="7863840" cy="6248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Basic Hardware Skills and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24840"/>
            <a:ext cx="11856720" cy="6233160"/>
          </a:xfrm>
        </p:spPr>
        <p:txBody>
          <a:bodyPr>
            <a:noAutofit/>
          </a:bodyPr>
          <a:lstStyle/>
          <a:p>
            <a:pPr marL="0" indent="-914400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1400" dirty="0">
                <a:solidFill>
                  <a:schemeClr val="accent1"/>
                </a:solidFill>
              </a:rPr>
              <a:t>1. </a:t>
            </a:r>
            <a:r>
              <a:rPr lang="en-US" sz="1400" dirty="0" smtClean="0">
                <a:solidFill>
                  <a:schemeClr val="accent1"/>
                </a:solidFill>
              </a:rPr>
              <a:t>	Distinguish </a:t>
            </a:r>
            <a:r>
              <a:rPr lang="en-US" sz="1400" dirty="0">
                <a:solidFill>
                  <a:schemeClr val="accent1"/>
                </a:solidFill>
              </a:rPr>
              <a:t>between different types of devices (tablets, desktop and laptop computers). </a:t>
            </a:r>
            <a:endParaRPr lang="en-US" sz="1400" dirty="0" smtClean="0">
              <a:solidFill>
                <a:schemeClr val="accent1"/>
              </a:solidFill>
            </a:endParaRPr>
          </a:p>
          <a:p>
            <a:pPr marL="0" indent="-914400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1400" dirty="0" smtClean="0">
                <a:solidFill>
                  <a:schemeClr val="accent1"/>
                </a:solidFill>
              </a:rPr>
              <a:t>2</a:t>
            </a:r>
            <a:r>
              <a:rPr lang="en-US" sz="1400" dirty="0">
                <a:solidFill>
                  <a:schemeClr val="accent1"/>
                </a:solidFill>
              </a:rPr>
              <a:t>. </a:t>
            </a:r>
            <a:r>
              <a:rPr lang="en-US" sz="1400" dirty="0" smtClean="0">
                <a:solidFill>
                  <a:schemeClr val="accent1"/>
                </a:solidFill>
              </a:rPr>
              <a:t>	Identify </a:t>
            </a:r>
            <a:r>
              <a:rPr lang="en-US" sz="1400" dirty="0">
                <a:solidFill>
                  <a:schemeClr val="accent1"/>
                </a:solidFill>
              </a:rPr>
              <a:t>specific computer hardware (system unit, monitor, printer, keyboard, mouse or touchpad, ports, touchscreen). </a:t>
            </a:r>
            <a:endParaRPr lang="en-US" sz="1400" dirty="0" smtClean="0">
              <a:solidFill>
                <a:schemeClr val="accent1"/>
              </a:solidFill>
            </a:endParaRPr>
          </a:p>
          <a:p>
            <a:pPr marL="0" indent="-914400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1400" dirty="0" smtClean="0">
                <a:solidFill>
                  <a:schemeClr val="accent1"/>
                </a:solidFill>
              </a:rPr>
              <a:t>3.	 </a:t>
            </a:r>
            <a:r>
              <a:rPr lang="en-US" sz="1400" dirty="0">
                <a:solidFill>
                  <a:schemeClr val="accent1"/>
                </a:solidFill>
              </a:rPr>
              <a:t>Log on to and shut down a computer. </a:t>
            </a:r>
            <a:endParaRPr lang="en-US" sz="1400" dirty="0" smtClean="0">
              <a:solidFill>
                <a:schemeClr val="accent1"/>
              </a:solidFill>
            </a:endParaRPr>
          </a:p>
          <a:p>
            <a:pPr marL="0" indent="-457200">
              <a:lnSpc>
                <a:spcPct val="100000"/>
              </a:lnSpc>
              <a:spcBef>
                <a:spcPts val="600"/>
              </a:spcBef>
              <a:buAutoNum type="arabicPeriod" startAt="4"/>
              <a:tabLst>
                <a:tab pos="457200" algn="l"/>
              </a:tabLst>
            </a:pPr>
            <a:r>
              <a:rPr lang="en-US" sz="1400" b="1" dirty="0" smtClean="0"/>
              <a:t>Demonstrate </a:t>
            </a:r>
            <a:r>
              <a:rPr lang="en-US" sz="1400" b="1" dirty="0"/>
              <a:t>knowledge of keys on keyboard </a:t>
            </a:r>
            <a:endParaRPr lang="en-US" sz="1400" b="1" dirty="0" smtClean="0"/>
          </a:p>
          <a:p>
            <a:pPr marL="457200" lvl="1" indent="0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1000" b="1" dirty="0"/>
              <a:t>	</a:t>
            </a:r>
            <a:r>
              <a:rPr lang="en-US" sz="1400" b="1" dirty="0" smtClean="0"/>
              <a:t>(</a:t>
            </a:r>
            <a:r>
              <a:rPr lang="en-US" sz="1400" b="1" dirty="0"/>
              <a:t>Enter, Shift, Control, Backspace, Delete, Arrow Keys, Tab, Caps Lock, Number </a:t>
            </a:r>
            <a:r>
              <a:rPr lang="en-US" sz="1400" b="1" dirty="0" smtClean="0"/>
              <a:t>Lock, ESC, Windows, Function, ALT, Space Bar ). </a:t>
            </a:r>
          </a:p>
          <a:p>
            <a:pPr marL="0" indent="-457200">
              <a:lnSpc>
                <a:spcPct val="100000"/>
              </a:lnSpc>
              <a:spcBef>
                <a:spcPts val="600"/>
              </a:spcBef>
              <a:buAutoNum type="arabicPeriod" startAt="5"/>
              <a:tabLst>
                <a:tab pos="457200" algn="l"/>
              </a:tabLst>
            </a:pPr>
            <a:r>
              <a:rPr lang="en-US" sz="1400" dirty="0" smtClean="0">
                <a:solidFill>
                  <a:schemeClr val="accent1"/>
                </a:solidFill>
              </a:rPr>
              <a:t>Identify </a:t>
            </a:r>
            <a:r>
              <a:rPr lang="en-US" sz="1400" dirty="0">
                <a:solidFill>
                  <a:schemeClr val="accent1"/>
                </a:solidFill>
              </a:rPr>
              <a:t>types of mice: mouse and touchpad</a:t>
            </a:r>
            <a:r>
              <a:rPr lang="en-US" sz="1400" dirty="0" smtClean="0">
                <a:solidFill>
                  <a:schemeClr val="accent1"/>
                </a:solidFill>
              </a:rPr>
              <a:t>.</a:t>
            </a:r>
          </a:p>
          <a:p>
            <a:pPr marL="0" indent="-457200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1400" dirty="0" smtClean="0"/>
              <a:t>6.	</a:t>
            </a:r>
            <a:r>
              <a:rPr lang="en-US" sz="1400" dirty="0" smtClean="0">
                <a:solidFill>
                  <a:schemeClr val="accent1"/>
                </a:solidFill>
              </a:rPr>
              <a:t>Identify </a:t>
            </a:r>
            <a:r>
              <a:rPr lang="en-US" sz="1400" dirty="0">
                <a:solidFill>
                  <a:schemeClr val="accent1"/>
                </a:solidFill>
              </a:rPr>
              <a:t>mouse pointer shapes and the functions they represent </a:t>
            </a:r>
            <a:endParaRPr lang="en-US" sz="1400" dirty="0" smtClean="0">
              <a:solidFill>
                <a:schemeClr val="accent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1400" dirty="0">
                <a:solidFill>
                  <a:schemeClr val="accent1"/>
                </a:solidFill>
              </a:rPr>
              <a:t>	</a:t>
            </a:r>
            <a:r>
              <a:rPr lang="en-US" sz="1400" dirty="0" smtClean="0">
                <a:solidFill>
                  <a:schemeClr val="accent1"/>
                </a:solidFill>
              </a:rPr>
              <a:t>	</a:t>
            </a:r>
            <a:r>
              <a:rPr lang="en-US" sz="1400" dirty="0">
                <a:solidFill>
                  <a:schemeClr val="accent1"/>
                </a:solidFill>
              </a:rPr>
              <a:t>[</a:t>
            </a:r>
            <a:r>
              <a:rPr lang="en-US" sz="1400" dirty="0" smtClean="0">
                <a:solidFill>
                  <a:schemeClr val="accent1"/>
                </a:solidFill>
              </a:rPr>
              <a:t>spinning </a:t>
            </a:r>
            <a:r>
              <a:rPr lang="en-US" sz="1400" dirty="0">
                <a:solidFill>
                  <a:schemeClr val="accent1"/>
                </a:solidFill>
              </a:rPr>
              <a:t>wheel (loading), </a:t>
            </a:r>
            <a:r>
              <a:rPr lang="en-US" sz="1400" dirty="0" smtClean="0">
                <a:solidFill>
                  <a:schemeClr val="accent1"/>
                </a:solidFill>
              </a:rPr>
              <a:t>I-Beam </a:t>
            </a:r>
            <a:r>
              <a:rPr lang="en-US" sz="1400" dirty="0">
                <a:solidFill>
                  <a:schemeClr val="accent1"/>
                </a:solidFill>
              </a:rPr>
              <a:t>(text), arrow (basic clicking), hand </a:t>
            </a:r>
            <a:r>
              <a:rPr lang="en-US" sz="1400" dirty="0" smtClean="0">
                <a:solidFill>
                  <a:schemeClr val="accent1"/>
                </a:solidFill>
              </a:rPr>
              <a:t>pointer </a:t>
            </a:r>
            <a:r>
              <a:rPr lang="en-US" sz="1400" dirty="0">
                <a:solidFill>
                  <a:schemeClr val="accent1"/>
                </a:solidFill>
              </a:rPr>
              <a:t>(clickable links</a:t>
            </a:r>
            <a:r>
              <a:rPr lang="en-US" sz="1400" dirty="0" smtClean="0">
                <a:solidFill>
                  <a:schemeClr val="accent1"/>
                </a:solidFill>
              </a:rPr>
              <a:t>)] </a:t>
            </a:r>
          </a:p>
          <a:p>
            <a:pPr marL="0" indent="-914400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1400" b="1" dirty="0" smtClean="0"/>
              <a:t>7.	 </a:t>
            </a:r>
            <a:r>
              <a:rPr lang="en-US" sz="1400" dirty="0">
                <a:solidFill>
                  <a:schemeClr val="accent1"/>
                </a:solidFill>
              </a:rPr>
              <a:t>Demonstrate knowledge and appropriate use of mouse clicks (right-click, left-click, and double click). </a:t>
            </a:r>
            <a:endParaRPr lang="en-US" sz="1400" dirty="0" smtClean="0">
              <a:solidFill>
                <a:schemeClr val="accent1"/>
              </a:solidFill>
            </a:endParaRPr>
          </a:p>
          <a:p>
            <a:pPr marL="0" indent="-914400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1400" dirty="0" smtClean="0"/>
              <a:t>8.	</a:t>
            </a:r>
            <a:r>
              <a:rPr lang="en-US" sz="1400" b="1" dirty="0" smtClean="0"/>
              <a:t> </a:t>
            </a:r>
            <a:r>
              <a:rPr lang="en-US" sz="1400" dirty="0">
                <a:solidFill>
                  <a:schemeClr val="accent1"/>
                </a:solidFill>
              </a:rPr>
              <a:t>Drag and drop</a:t>
            </a:r>
            <a:r>
              <a:rPr lang="en-US" sz="1400" dirty="0" smtClean="0">
                <a:solidFill>
                  <a:schemeClr val="accent1"/>
                </a:solidFill>
              </a:rPr>
              <a:t>.</a:t>
            </a:r>
          </a:p>
          <a:p>
            <a:pPr marL="0" indent="-914400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1400" dirty="0" smtClean="0"/>
              <a:t>9</a:t>
            </a:r>
            <a:r>
              <a:rPr lang="en-US" sz="1400" dirty="0"/>
              <a:t>. </a:t>
            </a:r>
            <a:r>
              <a:rPr lang="en-US" sz="1400" dirty="0" smtClean="0"/>
              <a:t>	Utilize </a:t>
            </a:r>
            <a:r>
              <a:rPr lang="en-US" sz="1400" dirty="0"/>
              <a:t>common controls for screen interaction (selecting check boxes, using drop-down menus, scrolling). </a:t>
            </a:r>
            <a:r>
              <a:rPr lang="en-US" sz="1400" dirty="0" smtClean="0"/>
              <a:t>1</a:t>
            </a:r>
          </a:p>
          <a:p>
            <a:pPr marL="0" indent="-914400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1400" dirty="0"/>
              <a:t>1</a:t>
            </a:r>
            <a:r>
              <a:rPr lang="en-US" sz="1400" dirty="0" smtClean="0"/>
              <a:t>0.	</a:t>
            </a:r>
            <a:r>
              <a:rPr lang="en-US" sz="1400" b="1" dirty="0" smtClean="0"/>
              <a:t> </a:t>
            </a:r>
            <a:r>
              <a:rPr lang="en-US" sz="1400" dirty="0">
                <a:solidFill>
                  <a:schemeClr val="accent1"/>
                </a:solidFill>
              </a:rPr>
              <a:t>Access and control audio output features (volume, mute, speakers and headphones). </a:t>
            </a:r>
            <a:endParaRPr lang="en-US" sz="1400" dirty="0" smtClean="0">
              <a:solidFill>
                <a:schemeClr val="accent1"/>
              </a:solidFill>
            </a:endParaRPr>
          </a:p>
          <a:p>
            <a:pPr marL="0" indent="-914400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1400" dirty="0" smtClean="0"/>
              <a:t>11.	 </a:t>
            </a:r>
            <a:r>
              <a:rPr lang="en-US" sz="1400" i="1" dirty="0"/>
              <a:t>Identify icons on desktop. </a:t>
            </a:r>
            <a:endParaRPr lang="en-US" sz="1400" i="1" dirty="0" smtClean="0"/>
          </a:p>
          <a:p>
            <a:pPr marL="0" indent="-457200">
              <a:lnSpc>
                <a:spcPct val="100000"/>
              </a:lnSpc>
              <a:spcBef>
                <a:spcPts val="600"/>
              </a:spcBef>
              <a:buAutoNum type="arabicPeriod" startAt="12"/>
              <a:tabLst>
                <a:tab pos="457200" algn="l"/>
              </a:tabLst>
            </a:pPr>
            <a:r>
              <a:rPr lang="en-US" sz="1400" dirty="0" smtClean="0"/>
              <a:t>Demonstrate </a:t>
            </a:r>
            <a:r>
              <a:rPr lang="en-US" sz="1400" dirty="0"/>
              <a:t>ability to trash and retrieve items using the trash or recycle bin. </a:t>
            </a:r>
          </a:p>
          <a:p>
            <a:pPr marL="0" indent="-457200">
              <a:lnSpc>
                <a:spcPct val="100000"/>
              </a:lnSpc>
              <a:spcBef>
                <a:spcPts val="600"/>
              </a:spcBef>
              <a:buAutoNum type="arabicPeriod" startAt="12"/>
              <a:tabLst>
                <a:tab pos="457200" algn="l"/>
              </a:tabLst>
            </a:pPr>
            <a:r>
              <a:rPr lang="en-US" sz="1400" dirty="0" smtClean="0">
                <a:solidFill>
                  <a:schemeClr val="accent1"/>
                </a:solidFill>
              </a:rPr>
              <a:t>Demonstrate </a:t>
            </a:r>
            <a:r>
              <a:rPr lang="en-US" sz="1400" dirty="0">
                <a:solidFill>
                  <a:schemeClr val="accent1"/>
                </a:solidFill>
              </a:rPr>
              <a:t>understanding that it is possible to customize a computer for increased accessibility </a:t>
            </a:r>
            <a:endParaRPr lang="en-US" sz="1400" dirty="0" smtClean="0">
              <a:solidFill>
                <a:schemeClr val="accent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1400" dirty="0">
                <a:solidFill>
                  <a:schemeClr val="accent1"/>
                </a:solidFill>
              </a:rPr>
              <a:t>	</a:t>
            </a:r>
            <a:r>
              <a:rPr lang="en-US" sz="1400" dirty="0" smtClean="0">
                <a:solidFill>
                  <a:schemeClr val="accent1"/>
                </a:solidFill>
              </a:rPr>
              <a:t>	(</a:t>
            </a:r>
            <a:r>
              <a:rPr lang="en-US" sz="1400" dirty="0">
                <a:solidFill>
                  <a:schemeClr val="accent1"/>
                </a:solidFill>
              </a:rPr>
              <a:t>customizing a mouse for left-handed use and sensitivity, and changing screen resolution on a monitor). </a:t>
            </a:r>
            <a:endParaRPr lang="en-US" sz="1400" dirty="0" smtClean="0">
              <a:solidFill>
                <a:schemeClr val="accent1"/>
              </a:solidFill>
            </a:endParaRPr>
          </a:p>
          <a:p>
            <a:pPr marL="0" indent="-914400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1400" dirty="0" smtClean="0"/>
              <a:t>14. 	Demonstrate </a:t>
            </a:r>
            <a:r>
              <a:rPr lang="en-US" sz="1400" dirty="0"/>
              <a:t>understanding that software programs are upgraded periodically to fix bugs and increase utility, </a:t>
            </a:r>
            <a:endParaRPr lang="en-US" sz="1400" dirty="0" smtClean="0"/>
          </a:p>
          <a:p>
            <a:pPr marL="0" indent="-914400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1400" dirty="0" smtClean="0"/>
              <a:t>		and </a:t>
            </a:r>
            <a:r>
              <a:rPr lang="en-US" sz="1400" dirty="0"/>
              <a:t>that different versions may be installed on different computers. </a:t>
            </a:r>
            <a:endParaRPr lang="en-US" sz="1400" dirty="0" smtClean="0"/>
          </a:p>
          <a:p>
            <a:pPr marL="0" indent="-914400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1400" dirty="0" smtClean="0"/>
              <a:t>15.	Identify </a:t>
            </a:r>
            <a:r>
              <a:rPr lang="en-US" sz="1400" dirty="0"/>
              <a:t>mechanisms for storing files (flash drives, hard drives, cloud-based storage). </a:t>
            </a:r>
            <a:endParaRPr lang="en-US" sz="1400" dirty="0" smtClean="0"/>
          </a:p>
          <a:p>
            <a:pPr marL="0" indent="-914400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1400" dirty="0" smtClean="0">
                <a:solidFill>
                  <a:schemeClr val="accent1"/>
                </a:solidFill>
              </a:rPr>
              <a:t>16</a:t>
            </a:r>
            <a:r>
              <a:rPr lang="en-US" sz="1400" dirty="0">
                <a:solidFill>
                  <a:schemeClr val="accent1"/>
                </a:solidFill>
              </a:rPr>
              <a:t>. </a:t>
            </a:r>
            <a:r>
              <a:rPr lang="en-US" sz="1400" dirty="0" smtClean="0">
                <a:solidFill>
                  <a:schemeClr val="accent1"/>
                </a:solidFill>
              </a:rPr>
              <a:t>	</a:t>
            </a:r>
            <a:r>
              <a:rPr lang="en-US" sz="1400" b="1" dirty="0" smtClean="0">
                <a:solidFill>
                  <a:schemeClr val="accent1"/>
                </a:solidFill>
              </a:rPr>
              <a:t>Identify </a:t>
            </a:r>
            <a:r>
              <a:rPr lang="en-US" sz="1400" b="1" dirty="0">
                <a:solidFill>
                  <a:schemeClr val="accent1"/>
                </a:solidFill>
              </a:rPr>
              <a:t>whether or not a computer is connected to the internet. </a:t>
            </a:r>
            <a:endParaRPr lang="en-US" sz="1400" b="1" dirty="0" smtClean="0">
              <a:solidFill>
                <a:schemeClr val="accent1"/>
              </a:solidFill>
            </a:endParaRPr>
          </a:p>
          <a:p>
            <a:pPr marL="0" indent="-914400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1400" dirty="0" smtClean="0"/>
              <a:t>17</a:t>
            </a:r>
            <a:r>
              <a:rPr lang="en-US" sz="1400" dirty="0"/>
              <a:t>. </a:t>
            </a:r>
            <a:r>
              <a:rPr lang="en-US" sz="1400" dirty="0" smtClean="0"/>
              <a:t>	Identify </a:t>
            </a:r>
            <a:r>
              <a:rPr lang="en-US" sz="1400" dirty="0"/>
              <a:t>and locate camera and mic on laptops, tablets. </a:t>
            </a:r>
            <a:endParaRPr lang="en-US" sz="1400" dirty="0" smtClean="0"/>
          </a:p>
          <a:p>
            <a:pPr marL="0" indent="-914400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1400" dirty="0" smtClean="0">
                <a:solidFill>
                  <a:schemeClr val="accent1"/>
                </a:solidFill>
              </a:rPr>
              <a:t>18</a:t>
            </a:r>
            <a:r>
              <a:rPr lang="en-US" sz="1400" dirty="0">
                <a:solidFill>
                  <a:schemeClr val="accent1"/>
                </a:solidFill>
              </a:rPr>
              <a:t>. </a:t>
            </a:r>
            <a:r>
              <a:rPr lang="en-US" sz="1400" dirty="0" smtClean="0">
                <a:solidFill>
                  <a:schemeClr val="accent1"/>
                </a:solidFill>
              </a:rPr>
              <a:t>	Turn </a:t>
            </a:r>
            <a:r>
              <a:rPr lang="en-US" sz="1400" dirty="0">
                <a:solidFill>
                  <a:schemeClr val="accent1"/>
                </a:solidFill>
              </a:rPr>
              <a:t>computer and monitor on and off.</a:t>
            </a:r>
          </a:p>
        </p:txBody>
      </p:sp>
    </p:spTree>
    <p:extLst>
      <p:ext uri="{BB962C8B-B14F-4D97-AF65-F5344CB8AC3E}">
        <p14:creationId xmlns:p14="http://schemas.microsoft.com/office/powerpoint/2010/main" val="1339084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" y="134303"/>
            <a:ext cx="10515600" cy="825818"/>
          </a:xfrm>
        </p:spPr>
        <p:txBody>
          <a:bodyPr/>
          <a:lstStyle/>
          <a:p>
            <a:r>
              <a:rPr lang="en-US" dirty="0" smtClean="0"/>
              <a:t>Unit 1-4   Edit Typing Mistakes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96240" y="960121"/>
            <a:ext cx="10469880" cy="7194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4. </a:t>
            </a:r>
            <a:r>
              <a:rPr lang="en-US" sz="3200" dirty="0" smtClean="0"/>
              <a:t>	Demonstrate </a:t>
            </a:r>
            <a:r>
              <a:rPr lang="en-US" sz="3200" dirty="0"/>
              <a:t>knowledge of keys on </a:t>
            </a:r>
            <a:r>
              <a:rPr lang="en-US" sz="3200" dirty="0" smtClean="0"/>
              <a:t>the keyboard:</a:t>
            </a:r>
          </a:p>
        </p:txBody>
      </p:sp>
      <p:sp>
        <p:nvSpPr>
          <p:cNvPr id="3" name="Rectangle 2"/>
          <p:cNvSpPr/>
          <p:nvPr/>
        </p:nvSpPr>
        <p:spPr>
          <a:xfrm>
            <a:off x="1143000" y="1399224"/>
            <a:ext cx="633984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3600" dirty="0"/>
              <a:t>Enter or </a:t>
            </a:r>
            <a:r>
              <a:rPr lang="en-US" sz="3600" dirty="0" smtClean="0"/>
              <a:t>Return</a:t>
            </a:r>
          </a:p>
          <a:p>
            <a:pPr lvl="1"/>
            <a:r>
              <a:rPr lang="en-US" sz="3600" dirty="0" smtClean="0"/>
              <a:t>Space Bar</a:t>
            </a:r>
            <a:endParaRPr lang="en-US" sz="3600" dirty="0"/>
          </a:p>
          <a:p>
            <a:pPr lvl="1"/>
            <a:r>
              <a:rPr lang="en-US" sz="3600" dirty="0"/>
              <a:t>Shift</a:t>
            </a:r>
          </a:p>
          <a:p>
            <a:pPr lvl="1"/>
            <a:r>
              <a:rPr lang="en-US" sz="3600" dirty="0" smtClean="0"/>
              <a:t>Backspace</a:t>
            </a:r>
            <a:endParaRPr lang="en-US" sz="3600" dirty="0"/>
          </a:p>
          <a:p>
            <a:pPr lvl="1"/>
            <a:r>
              <a:rPr lang="en-US" sz="3600" dirty="0"/>
              <a:t>Delete [DEL]</a:t>
            </a:r>
          </a:p>
          <a:p>
            <a:pPr lvl="1"/>
            <a:r>
              <a:rPr lang="en-US" sz="3600" dirty="0"/>
              <a:t>Arrow Keys</a:t>
            </a:r>
          </a:p>
          <a:p>
            <a:pPr lvl="1"/>
            <a:r>
              <a:rPr lang="en-US" sz="3600" dirty="0" smtClean="0"/>
              <a:t>Caps </a:t>
            </a:r>
            <a:r>
              <a:rPr lang="en-US" sz="3600" dirty="0"/>
              <a:t>Lock</a:t>
            </a:r>
          </a:p>
          <a:p>
            <a:pPr lvl="1"/>
            <a:r>
              <a:rPr lang="en-US" sz="3600" dirty="0"/>
              <a:t>Number </a:t>
            </a:r>
            <a:r>
              <a:rPr lang="en-US" sz="3600" dirty="0" smtClean="0"/>
              <a:t>Lock</a:t>
            </a:r>
          </a:p>
          <a:p>
            <a:pPr lvl="1"/>
            <a:r>
              <a:rPr lang="en-US" sz="3600" dirty="0" smtClean="0"/>
              <a:t>ALT</a:t>
            </a:r>
          </a:p>
          <a:p>
            <a:pPr lvl="1"/>
            <a:r>
              <a:rPr lang="en-US" sz="3600" dirty="0" smtClean="0"/>
              <a:t>[FN] Function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94320" y="4067568"/>
            <a:ext cx="2076450" cy="155123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49765" y="4226242"/>
            <a:ext cx="1209675" cy="12096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94395" y="5764530"/>
            <a:ext cx="876300" cy="8763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329318" y="4519570"/>
            <a:ext cx="10898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Windows</a:t>
            </a:r>
          </a:p>
          <a:p>
            <a:r>
              <a:rPr lang="en-US" dirty="0" smtClean="0"/>
              <a:t>Microsoft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266402" y="5826822"/>
            <a:ext cx="7296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MAC</a:t>
            </a:r>
          </a:p>
          <a:p>
            <a:r>
              <a:rPr lang="en-US" dirty="0" smtClean="0"/>
              <a:t>Apple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229600" y="3663917"/>
            <a:ext cx="1664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COMMAND Key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601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227965"/>
            <a:ext cx="10515600" cy="67119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Typical </a:t>
            </a:r>
            <a:r>
              <a:rPr lang="en-US" b="1" dirty="0" smtClean="0"/>
              <a:t>QWERTY</a:t>
            </a:r>
            <a:r>
              <a:rPr lang="en-US" dirty="0" smtClean="0"/>
              <a:t> Keyboard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8566" y="899160"/>
            <a:ext cx="12023306" cy="4267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67840" y="5468223"/>
            <a:ext cx="28355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Left Hand:   </a:t>
            </a:r>
            <a:r>
              <a:rPr lang="en-US" sz="3200" dirty="0" smtClean="0"/>
              <a:t>A  S  D  F 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5404586" y="5482312"/>
            <a:ext cx="26271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Right Hand:   </a:t>
            </a:r>
            <a:r>
              <a:rPr lang="en-US" sz="3200" dirty="0" smtClean="0"/>
              <a:t>J  K  L  ;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3992069" y="4904750"/>
            <a:ext cx="19459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HOME KEYS</a:t>
            </a:r>
          </a:p>
        </p:txBody>
      </p:sp>
    </p:spTree>
    <p:extLst>
      <p:ext uri="{BB962C8B-B14F-4D97-AF65-F5344CB8AC3E}">
        <p14:creationId xmlns:p14="http://schemas.microsoft.com/office/powerpoint/2010/main" val="3602027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3411" y="1172528"/>
            <a:ext cx="11327345" cy="4085272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DVORAK Keyboard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630680" y="5257800"/>
            <a:ext cx="909827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A </a:t>
            </a:r>
            <a:r>
              <a:rPr lang="en-US" dirty="0">
                <a:solidFill>
                  <a:srgbClr val="3366CC"/>
                </a:solidFill>
                <a:latin typeface="Arial" panose="020B0604020202020204" pitchFamily="34" charset="0"/>
                <a:hlinkClick r:id="rId3" tooltip="Keyboard layout"/>
              </a:rPr>
              <a:t>keyboard layout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 for </a:t>
            </a:r>
            <a:r>
              <a:rPr lang="en-US" dirty="0">
                <a:solidFill>
                  <a:srgbClr val="3366CC"/>
                </a:solidFill>
                <a:latin typeface="Arial" panose="020B0604020202020204" pitchFamily="34" charset="0"/>
                <a:hlinkClick r:id="rId4" tooltip="English language"/>
              </a:rPr>
              <a:t>English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 patented in 1936 by </a:t>
            </a:r>
            <a:r>
              <a:rPr lang="en-US" dirty="0">
                <a:solidFill>
                  <a:srgbClr val="3366CC"/>
                </a:solidFill>
                <a:latin typeface="Arial" panose="020B0604020202020204" pitchFamily="34" charset="0"/>
                <a:hlinkClick r:id="rId5" tooltip="August Dvorak"/>
              </a:rPr>
              <a:t>August Dvorak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 and his brother-in-law, William </a:t>
            </a:r>
            <a:r>
              <a:rPr lang="en-US" dirty="0" err="1">
                <a:solidFill>
                  <a:srgbClr val="202122"/>
                </a:solidFill>
                <a:latin typeface="Arial" panose="020B0604020202020204" pitchFamily="34" charset="0"/>
              </a:rPr>
              <a:t>Dealey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, as a faster and more </a:t>
            </a:r>
            <a:r>
              <a:rPr lang="en-US" dirty="0">
                <a:solidFill>
                  <a:srgbClr val="3366CC"/>
                </a:solidFill>
                <a:latin typeface="Arial" panose="020B0604020202020204" pitchFamily="34" charset="0"/>
                <a:hlinkClick r:id="rId6" tooltip="Ergonomic"/>
              </a:rPr>
              <a:t>ergonomic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 alternative to the </a:t>
            </a:r>
            <a:r>
              <a:rPr lang="en-US" dirty="0">
                <a:solidFill>
                  <a:srgbClr val="3366CC"/>
                </a:solidFill>
                <a:latin typeface="Arial" panose="020B0604020202020204" pitchFamily="34" charset="0"/>
                <a:hlinkClick r:id="rId7" tooltip="QWERTY"/>
              </a:rPr>
              <a:t>QWERTY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 layout (the </a:t>
            </a:r>
            <a:r>
              <a:rPr lang="en-US" i="1" dirty="0">
                <a:solidFill>
                  <a:srgbClr val="3366CC"/>
                </a:solidFill>
                <a:latin typeface="Arial" panose="020B0604020202020204" pitchFamily="34" charset="0"/>
                <a:hlinkClick r:id="rId8" tooltip="De facto standard"/>
              </a:rPr>
              <a:t>de facto</a:t>
            </a:r>
            <a:r>
              <a:rPr lang="en-US" dirty="0">
                <a:solidFill>
                  <a:srgbClr val="3366CC"/>
                </a:solidFill>
                <a:latin typeface="Arial" panose="020B0604020202020204" pitchFamily="34" charset="0"/>
                <a:hlinkClick r:id="rId8" tooltip="De facto standard"/>
              </a:rPr>
              <a:t> standard</a:t>
            </a:r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 keyboard layout).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478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1774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Special Keys: Think, Pair, Share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5840" y="3083052"/>
            <a:ext cx="10988040" cy="25043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/>
              <a:t>and </a:t>
            </a:r>
            <a:r>
              <a:rPr lang="en-US" i="1" dirty="0"/>
              <a:t>finally share together as a class.</a:t>
            </a:r>
          </a:p>
          <a:p>
            <a:pPr marL="0" indent="0">
              <a:buNone/>
            </a:pPr>
            <a:r>
              <a:rPr lang="en-US" dirty="0"/>
              <a:t>◆ What symbols do you notice in these sentences?</a:t>
            </a:r>
          </a:p>
          <a:p>
            <a:pPr marL="0" indent="0">
              <a:buNone/>
            </a:pPr>
            <a:r>
              <a:rPr lang="en-US" dirty="0"/>
              <a:t>◆ How many capital letters do you see?</a:t>
            </a:r>
          </a:p>
          <a:p>
            <a:pPr marL="0" indent="0">
              <a:buNone/>
            </a:pPr>
            <a:r>
              <a:rPr lang="en-US" dirty="0"/>
              <a:t>◆ What special keyboard keys would you need to type these sentences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49680" y="1248349"/>
            <a:ext cx="682065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/>
              <a:t>The </a:t>
            </a:r>
            <a:r>
              <a:rPr lang="en-US" sz="3200" i="1" dirty="0"/>
              <a:t>Statue of Liberty is in New York City.</a:t>
            </a:r>
          </a:p>
          <a:p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112520" y="1860331"/>
            <a:ext cx="1074762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 </a:t>
            </a:r>
            <a:r>
              <a:rPr lang="en-US" sz="3200" i="1" dirty="0"/>
              <a:t>Tickets @ the Statue of Liberty are $25.50 (or $16 for children!)</a:t>
            </a:r>
          </a:p>
          <a:p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67640" y="925184"/>
            <a:ext cx="97065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➔ </a:t>
            </a:r>
            <a:r>
              <a:rPr lang="en-US" i="1" dirty="0"/>
              <a:t>Directions: Give two minutes to think about questions </a:t>
            </a:r>
            <a:r>
              <a:rPr lang="en-US" i="1" dirty="0" smtClean="0"/>
              <a:t>below, </a:t>
            </a:r>
            <a:r>
              <a:rPr lang="en-US" i="1" dirty="0"/>
              <a:t>then discuss in pairs for two minutes,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597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" y="136525"/>
            <a:ext cx="10515600" cy="64071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DO IT </a:t>
            </a:r>
            <a:r>
              <a:rPr lang="en-US" b="1" dirty="0" smtClean="0"/>
              <a:t>TOGETHER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7720" y="231330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EXPLORE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➔ </a:t>
            </a:r>
            <a:r>
              <a:rPr lang="en-US" i="1" dirty="0"/>
              <a:t>Directions: You try it!</a:t>
            </a:r>
          </a:p>
          <a:p>
            <a:pPr marL="0" indent="0">
              <a:buNone/>
            </a:pPr>
            <a:r>
              <a:rPr lang="en-US" dirty="0" smtClean="0"/>
              <a:t>Type </a:t>
            </a:r>
            <a:r>
              <a:rPr lang="en-US" dirty="0"/>
              <a:t>some equations using numbers and symbols.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For </a:t>
            </a:r>
            <a:r>
              <a:rPr lang="en-US" dirty="0"/>
              <a:t>example, </a:t>
            </a:r>
            <a:r>
              <a:rPr lang="en-US" dirty="0" smtClean="0"/>
              <a:t>1+1=2	5^2=25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◆ Use </a:t>
            </a:r>
            <a:r>
              <a:rPr lang="en-US" b="1" dirty="0"/>
              <a:t>Enter </a:t>
            </a:r>
            <a:r>
              <a:rPr lang="en-US" dirty="0"/>
              <a:t>key </a:t>
            </a:r>
            <a:r>
              <a:rPr lang="en-US" dirty="0" smtClean="0"/>
              <a:t>(return) to </a:t>
            </a:r>
            <a:r>
              <a:rPr lang="en-US" dirty="0"/>
              <a:t>make a new line.</a:t>
            </a:r>
          </a:p>
          <a:p>
            <a:pPr marL="0" indent="0">
              <a:buNone/>
            </a:pPr>
            <a:r>
              <a:rPr lang="en-US" dirty="0"/>
              <a:t>◆ Type your address.</a:t>
            </a:r>
          </a:p>
          <a:p>
            <a:pPr marL="0" indent="0">
              <a:buNone/>
            </a:pPr>
            <a:r>
              <a:rPr lang="en-US" dirty="0"/>
              <a:t>◆ Move the </a:t>
            </a:r>
            <a:r>
              <a:rPr lang="en-US" b="1" dirty="0"/>
              <a:t>cursor </a:t>
            </a:r>
            <a:r>
              <a:rPr lang="en-US" dirty="0"/>
              <a:t>using only the </a:t>
            </a:r>
            <a:r>
              <a:rPr lang="en-US" b="1" dirty="0"/>
              <a:t>Arrow Keys </a:t>
            </a:r>
            <a:r>
              <a:rPr lang="en-US" dirty="0"/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624840" y="748407"/>
            <a:ext cx="115671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The </a:t>
            </a:r>
            <a:r>
              <a:rPr lang="en-US" sz="3200" b="1" dirty="0"/>
              <a:t>Statue of Liberty is in New York City.</a:t>
            </a:r>
          </a:p>
          <a:p>
            <a:r>
              <a:rPr lang="en-US" sz="3200" b="1" dirty="0"/>
              <a:t>Tickets @ the Statue of Liberty are $25.50 (or $16 for children!)</a:t>
            </a:r>
          </a:p>
        </p:txBody>
      </p:sp>
    </p:spTree>
    <p:extLst>
      <p:ext uri="{BB962C8B-B14F-4D97-AF65-F5344CB8AC3E}">
        <p14:creationId xmlns:p14="http://schemas.microsoft.com/office/powerpoint/2010/main" val="730216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671691"/>
            <a:ext cx="11399520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Lato-Regular"/>
              </a:rPr>
              <a:t>Learners </a:t>
            </a:r>
            <a:r>
              <a:rPr lang="en-US" dirty="0">
                <a:latin typeface="Lato-Regular"/>
              </a:rPr>
              <a:t>will practice recognizing important keys on the keyboard and when to use them appropriately. </a:t>
            </a:r>
            <a:endParaRPr lang="en-US" dirty="0" smtClean="0">
              <a:latin typeface="Lato-Regular"/>
            </a:endParaRPr>
          </a:p>
          <a:p>
            <a:endParaRPr lang="en-US" b="1" dirty="0" smtClean="0">
              <a:latin typeface="Lato-Bold"/>
            </a:endParaRPr>
          </a:p>
          <a:p>
            <a:r>
              <a:rPr lang="en-US" dirty="0">
                <a:latin typeface="Lato-Regular"/>
              </a:rPr>
              <a:t>U</a:t>
            </a:r>
            <a:r>
              <a:rPr lang="en-US" dirty="0" smtClean="0">
                <a:latin typeface="Lato-Regular"/>
              </a:rPr>
              <a:t>se </a:t>
            </a:r>
            <a:r>
              <a:rPr lang="en-US" dirty="0">
                <a:latin typeface="Lato-Regular"/>
              </a:rPr>
              <a:t>the keyboard to write and edit text with support from an </a:t>
            </a:r>
            <a:r>
              <a:rPr lang="en-US" dirty="0" smtClean="0">
                <a:latin typeface="Lato-Regular"/>
              </a:rPr>
              <a:t>instructor.</a:t>
            </a:r>
            <a:endParaRPr lang="en-US" dirty="0" smtClean="0">
              <a:latin typeface="Lato-Regular"/>
            </a:endParaRPr>
          </a:p>
          <a:p>
            <a:endParaRPr lang="en-US" dirty="0">
              <a:latin typeface="Lato-Regular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Lato-Regular"/>
              </a:rPr>
              <a:t>Move </a:t>
            </a:r>
            <a:r>
              <a:rPr lang="en-US" dirty="0">
                <a:latin typeface="Lato-Regular"/>
              </a:rPr>
              <a:t>the </a:t>
            </a:r>
            <a:r>
              <a:rPr lang="en-US" b="1" dirty="0">
                <a:latin typeface="Lato-Bold"/>
              </a:rPr>
              <a:t>cursor </a:t>
            </a:r>
            <a:r>
              <a:rPr lang="en-US" dirty="0">
                <a:latin typeface="Lato-Regular"/>
              </a:rPr>
              <a:t>with the mouse and </a:t>
            </a:r>
            <a:r>
              <a:rPr lang="en-US" b="1" dirty="0">
                <a:latin typeface="Lato-Bold"/>
              </a:rPr>
              <a:t>Arrow Keys</a:t>
            </a:r>
            <a:r>
              <a:rPr lang="en-US" dirty="0">
                <a:latin typeface="Lato-Regular"/>
              </a:rPr>
              <a:t>. </a:t>
            </a:r>
            <a:endParaRPr lang="en-US" dirty="0" smtClean="0">
              <a:latin typeface="Lato-Regular"/>
            </a:endParaRP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Lato-Bold"/>
              </a:rPr>
              <a:t>Backspace </a:t>
            </a:r>
            <a:r>
              <a:rPr lang="en-US" dirty="0">
                <a:latin typeface="Lato-Regular"/>
              </a:rPr>
              <a:t>to delete </a:t>
            </a:r>
            <a:r>
              <a:rPr lang="en-US" dirty="0" smtClean="0">
                <a:latin typeface="Lato-Regular"/>
              </a:rPr>
              <a:t>letters to the LEFT of the CURSOR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Lato-Regular"/>
              </a:rPr>
              <a:t>DELETE </a:t>
            </a:r>
            <a:r>
              <a:rPr lang="en-US" dirty="0" smtClean="0">
                <a:latin typeface="Lato-Regular"/>
              </a:rPr>
              <a:t>to delete letters to the RIGHT of the CURSOR</a:t>
            </a:r>
          </a:p>
          <a:p>
            <a:endParaRPr lang="en-US" dirty="0" smtClean="0">
              <a:latin typeface="Lato-Regular"/>
            </a:endParaRPr>
          </a:p>
          <a:p>
            <a:r>
              <a:rPr lang="en-US" dirty="0" smtClean="0">
                <a:latin typeface="ArialMT"/>
              </a:rPr>
              <a:t>● </a:t>
            </a:r>
            <a:r>
              <a:rPr lang="en-US" dirty="0">
                <a:latin typeface="Lato-Regular"/>
              </a:rPr>
              <a:t>If you notice learners use two hands to press </a:t>
            </a:r>
            <a:r>
              <a:rPr lang="en-US" b="1" dirty="0">
                <a:latin typeface="Lato-Bold"/>
              </a:rPr>
              <a:t>Shift </a:t>
            </a:r>
            <a:r>
              <a:rPr lang="en-US" dirty="0">
                <a:latin typeface="Lato-Regular"/>
              </a:rPr>
              <a:t>and a number key to make a symbol, show them how to use </a:t>
            </a:r>
            <a:r>
              <a:rPr lang="en-US" dirty="0" smtClean="0">
                <a:latin typeface="Lato-Regular"/>
              </a:rPr>
              <a:t>their pinky </a:t>
            </a:r>
            <a:r>
              <a:rPr lang="en-US" dirty="0">
                <a:latin typeface="Lato-Regular"/>
              </a:rPr>
              <a:t>finger to press </a:t>
            </a:r>
            <a:r>
              <a:rPr lang="en-US" b="1" dirty="0">
                <a:latin typeface="Lato-Bold"/>
              </a:rPr>
              <a:t>Shift </a:t>
            </a:r>
            <a:r>
              <a:rPr lang="en-US" dirty="0">
                <a:latin typeface="Lato-Regular"/>
              </a:rPr>
              <a:t>to better facilitate typing</a:t>
            </a:r>
            <a:r>
              <a:rPr lang="en-US" dirty="0" smtClean="0">
                <a:latin typeface="Lato-Regular"/>
              </a:rPr>
              <a:t>. (CAPS LOCK </a:t>
            </a:r>
            <a:r>
              <a:rPr lang="en-US" u="sng" dirty="0" smtClean="0">
                <a:latin typeface="Lato-Regular"/>
              </a:rPr>
              <a:t>does not </a:t>
            </a:r>
            <a:r>
              <a:rPr lang="en-US" dirty="0" smtClean="0">
                <a:latin typeface="Lato-Regular"/>
              </a:rPr>
              <a:t>get the </a:t>
            </a:r>
            <a:r>
              <a:rPr lang="en-US" b="1" dirty="0" smtClean="0">
                <a:latin typeface="Lato-Regular"/>
              </a:rPr>
              <a:t>symbols</a:t>
            </a:r>
            <a:r>
              <a:rPr lang="en-US" dirty="0" smtClean="0">
                <a:latin typeface="Lato-Regular"/>
              </a:rPr>
              <a:t>).</a:t>
            </a:r>
          </a:p>
          <a:p>
            <a:endParaRPr lang="en-US" dirty="0">
              <a:latin typeface="Lato-Regular"/>
            </a:endParaRPr>
          </a:p>
          <a:p>
            <a:r>
              <a:rPr lang="en-US" dirty="0">
                <a:latin typeface="ArialMT"/>
              </a:rPr>
              <a:t>● </a:t>
            </a:r>
            <a:r>
              <a:rPr lang="en-US" dirty="0">
                <a:latin typeface="Lato-Regular"/>
              </a:rPr>
              <a:t>If learners find it challenging to identify extra spaces or spelling mistakes, use the magnifying lens tool to zoom in </a:t>
            </a:r>
            <a:r>
              <a:rPr lang="en-US" dirty="0" smtClean="0">
                <a:latin typeface="Lato-Regular"/>
              </a:rPr>
              <a:t>on the </a:t>
            </a:r>
            <a:r>
              <a:rPr lang="en-US" dirty="0">
                <a:latin typeface="Lato-Regular"/>
              </a:rPr>
              <a:t>screen. Windows: hold start menu key and press plus sign key (+) | Mac: Command Option </a:t>
            </a:r>
            <a:r>
              <a:rPr lang="en-US" dirty="0" smtClean="0">
                <a:latin typeface="Lato-Regular"/>
              </a:rPr>
              <a:t>8</a:t>
            </a:r>
          </a:p>
          <a:p>
            <a:endParaRPr lang="en-US" dirty="0">
              <a:latin typeface="Lato-Regular"/>
            </a:endParaRPr>
          </a:p>
          <a:p>
            <a:r>
              <a:rPr lang="en-US" dirty="0">
                <a:latin typeface="ArialMT"/>
              </a:rPr>
              <a:t>● </a:t>
            </a:r>
            <a:r>
              <a:rPr lang="en-US" dirty="0">
                <a:latin typeface="Lato-Regular"/>
              </a:rPr>
              <a:t>Demonstrate how text will automatically move to a new line as you type. </a:t>
            </a:r>
            <a:endParaRPr lang="en-US" dirty="0" smtClean="0">
              <a:latin typeface="Lato-Regular"/>
            </a:endParaRPr>
          </a:p>
          <a:p>
            <a:r>
              <a:rPr lang="en-US" dirty="0">
                <a:latin typeface="Lato-Regular"/>
              </a:rPr>
              <a:t>	</a:t>
            </a:r>
            <a:r>
              <a:rPr lang="en-US" dirty="0" smtClean="0">
                <a:latin typeface="Lato-Regular"/>
              </a:rPr>
              <a:t>Pressing </a:t>
            </a:r>
            <a:r>
              <a:rPr lang="en-US" b="1" dirty="0">
                <a:latin typeface="Lato-Bold"/>
              </a:rPr>
              <a:t>Enter </a:t>
            </a:r>
            <a:r>
              <a:rPr lang="en-US" dirty="0">
                <a:latin typeface="Lato-Regular"/>
              </a:rPr>
              <a:t>at the end of every line is </a:t>
            </a:r>
            <a:r>
              <a:rPr lang="en-US" dirty="0" smtClean="0">
                <a:latin typeface="Lato-Regular"/>
              </a:rPr>
              <a:t>not necessary. </a:t>
            </a:r>
            <a:r>
              <a:rPr lang="en-US" b="1" i="1" dirty="0" smtClean="0">
                <a:latin typeface="Lato-Regular"/>
              </a:rPr>
              <a:t>(WORD WRAP)</a:t>
            </a:r>
          </a:p>
          <a:p>
            <a:endParaRPr lang="en-US" dirty="0">
              <a:latin typeface="Lato-Regular"/>
            </a:endParaRPr>
          </a:p>
          <a:p>
            <a:r>
              <a:rPr lang="en-US" dirty="0">
                <a:latin typeface="ArialMT"/>
              </a:rPr>
              <a:t>● </a:t>
            </a:r>
            <a:r>
              <a:rPr lang="en-US" dirty="0">
                <a:latin typeface="Lato-Regular"/>
              </a:rPr>
              <a:t>Encourage learners to use both the </a:t>
            </a:r>
            <a:r>
              <a:rPr lang="en-US" dirty="0" smtClean="0">
                <a:latin typeface="Lato-Regular"/>
              </a:rPr>
              <a:t>mouse, </a:t>
            </a:r>
            <a:r>
              <a:rPr lang="en-US" b="1" dirty="0" smtClean="0">
                <a:latin typeface="Lato-Bold"/>
              </a:rPr>
              <a:t>Arrow Keys, and Commands </a:t>
            </a:r>
            <a:r>
              <a:rPr lang="en-US" dirty="0">
                <a:latin typeface="Lato-Regular"/>
              </a:rPr>
              <a:t>to move the </a:t>
            </a:r>
            <a:r>
              <a:rPr lang="en-US" b="1" dirty="0">
                <a:latin typeface="Lato-Bold"/>
              </a:rPr>
              <a:t>cursor</a:t>
            </a:r>
            <a:r>
              <a:rPr lang="en-US" dirty="0">
                <a:latin typeface="Lato-Regular"/>
              </a:rPr>
              <a:t>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106680"/>
            <a:ext cx="83024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Unit 1-4  Fixing Typos – Learning Objectives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38409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</TotalTime>
  <Words>581</Words>
  <Application>Microsoft Office PowerPoint</Application>
  <PresentationFormat>Widescreen</PresentationFormat>
  <Paragraphs>106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ArialMT</vt:lpstr>
      <vt:lpstr>Calibri</vt:lpstr>
      <vt:lpstr>Calibri Light</vt:lpstr>
      <vt:lpstr>Lato-Bold</vt:lpstr>
      <vt:lpstr>Lato-Italic</vt:lpstr>
      <vt:lpstr>Lato-Regular</vt:lpstr>
      <vt:lpstr>Wingdings</vt:lpstr>
      <vt:lpstr>Office Theme</vt:lpstr>
      <vt:lpstr>Basic Computer Skills  Unit: 1 – 4 Fixing Typos</vt:lpstr>
      <vt:lpstr>Warm-up: Thumbs Up / Thumbs Down</vt:lpstr>
      <vt:lpstr>Basic Hardware Skills and Objectives</vt:lpstr>
      <vt:lpstr>Unit 1-4   Edit Typing Mistakes</vt:lpstr>
      <vt:lpstr>Typical QWERTY Keyboard</vt:lpstr>
      <vt:lpstr>DVORAK Keyboard</vt:lpstr>
      <vt:lpstr>Special Keys: Think, Pair, Share</vt:lpstr>
      <vt:lpstr>DO IT TOGETHER </vt:lpstr>
      <vt:lpstr>PowerPoint Presentation</vt:lpstr>
      <vt:lpstr>Typing Activity - We will learn to: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Computer Skills  Lesson 1  Devices and Computer Log On</dc:title>
  <dc:creator>Jodi</dc:creator>
  <cp:lastModifiedBy>Jodi</cp:lastModifiedBy>
  <cp:revision>64</cp:revision>
  <dcterms:created xsi:type="dcterms:W3CDTF">2023-08-15T18:20:15Z</dcterms:created>
  <dcterms:modified xsi:type="dcterms:W3CDTF">2023-11-12T15:52:34Z</dcterms:modified>
</cp:coreProperties>
</file>