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6" r:id="rId4"/>
    <p:sldId id="265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7" r:id="rId13"/>
    <p:sldId id="269" r:id="rId14"/>
    <p:sldId id="270" r:id="rId15"/>
    <p:sldId id="273" r:id="rId16"/>
    <p:sldId id="271" r:id="rId17"/>
    <p:sldId id="272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414-4F07-4B84-8636-52B925CD6C0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3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414-4F07-4B84-8636-52B925CD6C0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7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414-4F07-4B84-8636-52B925CD6C0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5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414-4F07-4B84-8636-52B925CD6C0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7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414-4F07-4B84-8636-52B925CD6C0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414-4F07-4B84-8636-52B925CD6C0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1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414-4F07-4B84-8636-52B925CD6C0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5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414-4F07-4B84-8636-52B925CD6C0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4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414-4F07-4B84-8636-52B925CD6C0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2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414-4F07-4B84-8636-52B925CD6C0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6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414-4F07-4B84-8636-52B925CD6C0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0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FB414-4F07-4B84-8636-52B925CD6C0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4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Apple_pointing_devices" TargetMode="External"/><Relationship Id="rId5" Type="http://schemas.openxmlformats.org/officeDocument/2006/relationships/hyperlink" Target="https://www.youtube.com/watch?v=KNKgBBn_Fsg" TargetMode="External"/><Relationship Id="rId4" Type="http://schemas.openxmlformats.org/officeDocument/2006/relationships/hyperlink" Target="https://edu.gcfglobal.org/en/mousetutorial/mouse-tutorial/1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2365694"/>
            <a:ext cx="11231880" cy="34343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Basic Computer Skills</a:t>
            </a:r>
            <a:br>
              <a:rPr lang="en-US" b="1" dirty="0"/>
            </a:br>
            <a:r>
              <a:rPr lang="en-US" b="1" dirty="0"/>
              <a:t> Unit: 1 – 1</a:t>
            </a:r>
            <a:br>
              <a:rPr lang="en-US" b="1" dirty="0"/>
            </a:br>
            <a:r>
              <a:rPr lang="en-US" b="1" dirty="0"/>
              <a:t>Overview </a:t>
            </a:r>
            <a:br>
              <a:rPr lang="en-US" b="1" dirty="0"/>
            </a:br>
            <a:r>
              <a:rPr lang="en-US" sz="7300" b="1" dirty="0"/>
              <a:t>Devices and </a:t>
            </a:r>
            <a:br>
              <a:rPr lang="en-US" sz="7300" b="1" dirty="0"/>
            </a:br>
            <a:r>
              <a:rPr lang="en-US" sz="7300" b="1" dirty="0"/>
              <a:t>Computer Log On</a:t>
            </a:r>
            <a:endParaRPr lang="en-US" sz="7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997" y="0"/>
            <a:ext cx="595312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34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718"/>
            <a:ext cx="2545080" cy="1173163"/>
          </a:xfrm>
        </p:spPr>
        <p:txBody>
          <a:bodyPr>
            <a:normAutofit/>
          </a:bodyPr>
          <a:lstStyle/>
          <a:p>
            <a:r>
              <a:rPr lang="en-US" sz="6600" dirty="0"/>
              <a:t>Laptop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5881"/>
            <a:ext cx="5820696" cy="5015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1002715"/>
            <a:ext cx="1622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Camera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8196" y="6211669"/>
            <a:ext cx="444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Mouse Pad / Trackpad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305" y="1478281"/>
            <a:ext cx="2952750" cy="366712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740140" y="339933"/>
            <a:ext cx="2545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Tablet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6305" y="4822240"/>
            <a:ext cx="3185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Older technology image with POWER / Home at the bottom or side</a:t>
            </a:r>
          </a:p>
          <a:p>
            <a:endParaRPr lang="en-US" dirty="0"/>
          </a:p>
          <a:p>
            <a:r>
              <a:rPr lang="en-US" dirty="0"/>
              <a:t>Touch Screen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" y="2148840"/>
            <a:ext cx="1307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Screen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28311" y="6283754"/>
            <a:ext cx="2756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Virtual or Pop-Up Keyboard</a:t>
            </a:r>
          </a:p>
        </p:txBody>
      </p:sp>
    </p:spTree>
    <p:extLst>
      <p:ext uri="{BB962C8B-B14F-4D97-AF65-F5344CB8AC3E}">
        <p14:creationId xmlns:p14="http://schemas.microsoft.com/office/powerpoint/2010/main" val="2865136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25035"/>
          </a:xfrm>
        </p:spPr>
        <p:txBody>
          <a:bodyPr>
            <a:normAutofit fontScale="90000"/>
          </a:bodyPr>
          <a:lstStyle/>
          <a:p>
            <a:r>
              <a:rPr lang="en-US" sz="5300" b="1" dirty="0"/>
              <a:t>MOUSE</a:t>
            </a:r>
            <a:r>
              <a:rPr lang="en-US" dirty="0"/>
              <a:t> (Apple ‘bought’/modified Invention) </a:t>
            </a:r>
            <a:br>
              <a:rPr lang="en-US" dirty="0"/>
            </a:br>
            <a:r>
              <a:rPr lang="en-US" dirty="0"/>
              <a:t>	Point and Click</a:t>
            </a:r>
            <a:br>
              <a:rPr lang="en-US" dirty="0"/>
            </a:br>
            <a:r>
              <a:rPr lang="en-US" dirty="0"/>
              <a:t>	Drag and Drop</a:t>
            </a:r>
            <a:br>
              <a:rPr lang="en-US" dirty="0"/>
            </a:br>
            <a:r>
              <a:rPr lang="en-US" dirty="0"/>
              <a:t>	Left Click (select / highlight)</a:t>
            </a:r>
            <a:br>
              <a:rPr lang="en-US" dirty="0"/>
            </a:br>
            <a:r>
              <a:rPr lang="en-US" dirty="0"/>
              <a:t>	Right Click (Menu options)</a:t>
            </a:r>
            <a:br>
              <a:rPr lang="en-US" dirty="0"/>
            </a:br>
            <a:r>
              <a:rPr lang="en-US" dirty="0"/>
              <a:t>	Double Right Click (Open)</a:t>
            </a:r>
            <a:br>
              <a:rPr lang="en-US" dirty="0"/>
            </a:br>
            <a:r>
              <a:rPr lang="en-US" dirty="0"/>
              <a:t>	Scroll Wheel (</a:t>
            </a:r>
            <a:r>
              <a:rPr lang="en-US" sz="2200" dirty="0"/>
              <a:t>rapidly move up or down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	Wired or Wireless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102" r="-1827"/>
          <a:stretch/>
        </p:blipFill>
        <p:spPr>
          <a:xfrm>
            <a:off x="399640" y="4676160"/>
            <a:ext cx="1953578" cy="2103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90" t="-424" r="10699" b="424"/>
          <a:stretch/>
        </p:blipFill>
        <p:spPr>
          <a:xfrm>
            <a:off x="7622858" y="1687888"/>
            <a:ext cx="4678680" cy="3111978"/>
          </a:xfrm>
          <a:prstGeom prst="rect">
            <a:avLst/>
          </a:prstGeom>
        </p:spPr>
      </p:pic>
      <p:sp>
        <p:nvSpPr>
          <p:cNvPr id="6" name="Rectangle 5">
            <a:hlinkClick r:id="rId4"/>
          </p:cNvPr>
          <p:cNvSpPr/>
          <p:nvPr/>
        </p:nvSpPr>
        <p:spPr>
          <a:xfrm>
            <a:off x="3300956" y="4725566"/>
            <a:ext cx="7990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4"/>
              </a:rPr>
              <a:t>https://edu.gcfglobal.org/en/mousetutorial/mouse-tutorial/1/</a:t>
            </a:r>
            <a:endParaRPr lang="en-US" sz="2400" dirty="0"/>
          </a:p>
        </p:txBody>
      </p:sp>
      <p:sp>
        <p:nvSpPr>
          <p:cNvPr id="7" name="Rectangle 6">
            <a:hlinkClick r:id="rId5"/>
          </p:cNvPr>
          <p:cNvSpPr/>
          <p:nvPr/>
        </p:nvSpPr>
        <p:spPr>
          <a:xfrm>
            <a:off x="3300956" y="5266055"/>
            <a:ext cx="6521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5"/>
              </a:rPr>
              <a:t>https://www.youtube.com/watch?v=KNKgBBn_Fsg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26D4E3-A2C6-C14E-30D7-171CB5E939C0}"/>
              </a:ext>
            </a:extLst>
          </p:cNvPr>
          <p:cNvSpPr txBox="1"/>
          <p:nvPr/>
        </p:nvSpPr>
        <p:spPr>
          <a:xfrm>
            <a:off x="4071730" y="5806544"/>
            <a:ext cx="70513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6"/>
              </a:rPr>
              <a:t>https://en.wikipedia.org/wiki/Apple_pointing_devices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01EFB5-058F-5886-013F-392E23788053}"/>
              </a:ext>
            </a:extLst>
          </p:cNvPr>
          <p:cNvSpPr txBox="1"/>
          <p:nvPr/>
        </p:nvSpPr>
        <p:spPr>
          <a:xfrm>
            <a:off x="3300956" y="5905870"/>
            <a:ext cx="913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History:</a:t>
            </a:r>
          </a:p>
        </p:txBody>
      </p:sp>
    </p:spTree>
    <p:extLst>
      <p:ext uri="{BB962C8B-B14F-4D97-AF65-F5344CB8AC3E}">
        <p14:creationId xmlns:p14="http://schemas.microsoft.com/office/powerpoint/2010/main" val="4103224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28" y="51857"/>
            <a:ext cx="10515600" cy="816823"/>
          </a:xfrm>
        </p:spPr>
        <p:txBody>
          <a:bodyPr/>
          <a:lstStyle/>
          <a:p>
            <a:r>
              <a:rPr lang="en-US" dirty="0"/>
              <a:t>Tablets / Touch Screens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807" y="2701926"/>
            <a:ext cx="5339396" cy="3444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935" y="671303"/>
            <a:ext cx="10105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Technology Changes.  This is older technology.</a:t>
            </a:r>
          </a:p>
          <a:p>
            <a:r>
              <a:rPr lang="en-US" sz="2800" dirty="0"/>
              <a:t>Tablets today may have the power or HOME buttons on the side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690" y="1721039"/>
            <a:ext cx="3931695" cy="3667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31920" y="2981603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838" y="1469391"/>
            <a:ext cx="2352675" cy="4676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27123" y="6146166"/>
            <a:ext cx="145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Charging Port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43843" y="5679958"/>
            <a:ext cx="14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Touch Screen</a:t>
            </a:r>
          </a:p>
        </p:txBody>
      </p:sp>
    </p:spTree>
    <p:extLst>
      <p:ext uri="{BB962C8B-B14F-4D97-AF65-F5344CB8AC3E}">
        <p14:creationId xmlns:p14="http://schemas.microsoft.com/office/powerpoint/2010/main" val="453249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79" t="7017" r="3083" b="6517"/>
          <a:stretch/>
        </p:blipFill>
        <p:spPr>
          <a:xfrm>
            <a:off x="0" y="630339"/>
            <a:ext cx="8964745" cy="49927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26268" y="261610"/>
            <a:ext cx="53980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>
                <a:latin typeface="Lato-BoldItalic"/>
              </a:rPr>
              <a:t>Computer Parts  and Definition</a:t>
            </a:r>
          </a:p>
          <a:p>
            <a:r>
              <a:rPr lang="en-US" b="1" dirty="0">
                <a:latin typeface="Lato-Bold"/>
              </a:rPr>
              <a:t>a) keyboard </a:t>
            </a:r>
            <a:r>
              <a:rPr lang="en-US" i="1" dirty="0">
                <a:latin typeface="Lato-Italic"/>
              </a:rPr>
              <a:t>a place to type on a computer</a:t>
            </a:r>
          </a:p>
          <a:p>
            <a:r>
              <a:rPr lang="en-US" b="1" dirty="0">
                <a:latin typeface="Lato-Bold"/>
              </a:rPr>
              <a:t>b) monitor </a:t>
            </a:r>
            <a:r>
              <a:rPr lang="en-US" i="1" dirty="0">
                <a:latin typeface="Lato-Italic"/>
              </a:rPr>
              <a:t>shows information from the computer</a:t>
            </a:r>
          </a:p>
          <a:p>
            <a:r>
              <a:rPr lang="en-US" b="1" dirty="0">
                <a:latin typeface="Lato-Bold"/>
              </a:rPr>
              <a:t>c) mouse </a:t>
            </a:r>
            <a:r>
              <a:rPr lang="en-US" i="1" dirty="0">
                <a:latin typeface="Lato-Italic"/>
              </a:rPr>
              <a:t>moves the cursor</a:t>
            </a:r>
          </a:p>
          <a:p>
            <a:r>
              <a:rPr lang="en-US" b="1" dirty="0">
                <a:latin typeface="Lato-Bold"/>
              </a:rPr>
              <a:t>d) power button </a:t>
            </a:r>
            <a:r>
              <a:rPr lang="en-US" i="1" dirty="0">
                <a:latin typeface="Lato-Italic"/>
              </a:rPr>
              <a:t>turns on a device</a:t>
            </a:r>
          </a:p>
          <a:p>
            <a:r>
              <a:rPr lang="en-US" b="1" dirty="0">
                <a:latin typeface="Lato-Bold"/>
              </a:rPr>
              <a:t>e) system unit (CPU) </a:t>
            </a:r>
            <a:r>
              <a:rPr lang="en-US" i="1" dirty="0">
                <a:latin typeface="Lato-Italic"/>
              </a:rPr>
              <a:t>the brain of the computer</a:t>
            </a:r>
          </a:p>
          <a:p>
            <a:r>
              <a:rPr lang="en-US" b="1" dirty="0">
                <a:latin typeface="Lato-Bold"/>
              </a:rPr>
              <a:t>f) monitor power button </a:t>
            </a:r>
            <a:r>
              <a:rPr lang="en-US" i="1" dirty="0">
                <a:latin typeface="Lato-Italic"/>
              </a:rPr>
              <a:t>turns on and off the monitor / Screen / Display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" y="0"/>
            <a:ext cx="4723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Desktop</a:t>
            </a:r>
            <a:r>
              <a:rPr lang="en-US" dirty="0"/>
              <a:t> Hardware Identification Worksheet</a:t>
            </a:r>
          </a:p>
        </p:txBody>
      </p:sp>
    </p:spTree>
    <p:extLst>
      <p:ext uri="{BB962C8B-B14F-4D97-AF65-F5344CB8AC3E}">
        <p14:creationId xmlns:p14="http://schemas.microsoft.com/office/powerpoint/2010/main" val="1430098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39" y="227330"/>
            <a:ext cx="5623561" cy="412115"/>
          </a:xfrm>
        </p:spPr>
        <p:txBody>
          <a:bodyPr>
            <a:noAutofit/>
          </a:bodyPr>
          <a:lstStyle/>
          <a:p>
            <a:r>
              <a:rPr lang="en-US" sz="3600" b="1" dirty="0"/>
              <a:t>Laptop</a:t>
            </a:r>
            <a:r>
              <a:rPr lang="en-US" sz="2000" b="1" dirty="0"/>
              <a:t> Hardware Identification Worksheet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3147"/>
            <a:ext cx="9705975" cy="5610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48400" y="197485"/>
            <a:ext cx="5745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>
                <a:latin typeface="Lato-BoldItalic"/>
              </a:rPr>
              <a:t>Laptop Computer Parts and  Definition</a:t>
            </a:r>
          </a:p>
          <a:p>
            <a:r>
              <a:rPr lang="en-US" b="1" dirty="0">
                <a:latin typeface="Lato-Bold"/>
              </a:rPr>
              <a:t>a) screen </a:t>
            </a:r>
            <a:r>
              <a:rPr lang="en-US" i="1" dirty="0">
                <a:latin typeface="Lato-Italic"/>
              </a:rPr>
              <a:t>shows information from the computer</a:t>
            </a:r>
          </a:p>
          <a:p>
            <a:r>
              <a:rPr lang="en-US" b="1" dirty="0">
                <a:latin typeface="Lato-Bold"/>
              </a:rPr>
              <a:t>b) keyboard </a:t>
            </a:r>
            <a:r>
              <a:rPr lang="en-US" i="1" dirty="0">
                <a:latin typeface="Lato-Italic"/>
              </a:rPr>
              <a:t>a place to type on a computer</a:t>
            </a:r>
          </a:p>
          <a:p>
            <a:r>
              <a:rPr lang="en-US" b="1" dirty="0">
                <a:latin typeface="Lato-Bold"/>
              </a:rPr>
              <a:t>c) touchpad </a:t>
            </a:r>
            <a:r>
              <a:rPr lang="en-US" i="1" dirty="0">
                <a:latin typeface="Lato-Italic"/>
              </a:rPr>
              <a:t>a place to move the cursor (trackpad)</a:t>
            </a:r>
          </a:p>
          <a:p>
            <a:r>
              <a:rPr lang="en-US" b="1" dirty="0">
                <a:latin typeface="Lato-Bold"/>
              </a:rPr>
              <a:t>d) power button </a:t>
            </a:r>
            <a:r>
              <a:rPr lang="en-US" i="1" dirty="0">
                <a:latin typeface="Lato-Italic"/>
              </a:rPr>
              <a:t>turns on a computer</a:t>
            </a:r>
          </a:p>
          <a:p>
            <a:r>
              <a:rPr lang="en-US" b="1" dirty="0">
                <a:latin typeface="Lato-Bold"/>
              </a:rPr>
              <a:t>e) charging port </a:t>
            </a:r>
            <a:r>
              <a:rPr lang="en-US" i="1" dirty="0">
                <a:latin typeface="Lato-Italic"/>
              </a:rPr>
              <a:t>a place to plug in the computer to charge the battery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90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6CFED-0D29-5B69-A1A1-ABBDBA5E3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24" y="218048"/>
            <a:ext cx="10515600" cy="552391"/>
          </a:xfrm>
        </p:spPr>
        <p:txBody>
          <a:bodyPr>
            <a:normAutofit fontScale="90000"/>
          </a:bodyPr>
          <a:lstStyle/>
          <a:p>
            <a:r>
              <a:rPr lang="en-US" dirty="0"/>
              <a:t>Virtual Keyboard and Alternate Keyboards</a:t>
            </a:r>
          </a:p>
        </p:txBody>
      </p:sp>
      <p:pic>
        <p:nvPicPr>
          <p:cNvPr id="2050" name="Picture 2" descr="For those who don't use QWERTY keyboards, are there any benefits to using  an ABC or any other formatted keyboards? - Quora">
            <a:extLst>
              <a:ext uri="{FF2B5EF4-FFF2-40B4-BE49-F238E27FC236}">
                <a16:creationId xmlns:a16="http://schemas.microsoft.com/office/drawing/2014/main" id="{9EAE39EC-0E98-E40E-31EC-4221B1A18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06" y="3341024"/>
            <a:ext cx="4697776" cy="247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Working with the Soft Keyboard | CodePath Android Cliffnotes">
            <a:extLst>
              <a:ext uri="{FF2B5EF4-FFF2-40B4-BE49-F238E27FC236}">
                <a16:creationId xmlns:a16="http://schemas.microsoft.com/office/drawing/2014/main" id="{34E3F98D-785E-0BCE-B4BB-A1428A603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9"/>
          <a:stretch/>
        </p:blipFill>
        <p:spPr bwMode="auto">
          <a:xfrm>
            <a:off x="7460933" y="870903"/>
            <a:ext cx="4108379" cy="255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Dvorak Keyboard Layout - Double your typing speed!">
            <a:extLst>
              <a:ext uri="{FF2B5EF4-FFF2-40B4-BE49-F238E27FC236}">
                <a16:creationId xmlns:a16="http://schemas.microsoft.com/office/drawing/2014/main" id="{28CF8104-B7C4-F487-B71A-7A5D8586C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90" y="1019908"/>
            <a:ext cx="5245234" cy="207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lish keyboard layout with arrow keys. | OpenRepos.net — Community  Repository System">
            <a:extLst>
              <a:ext uri="{FF2B5EF4-FFF2-40B4-BE49-F238E27FC236}">
                <a16:creationId xmlns:a16="http://schemas.microsoft.com/office/drawing/2014/main" id="{17EAF92A-437D-D2B4-C726-AA855747C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9"/>
          <a:stretch/>
        </p:blipFill>
        <p:spPr bwMode="auto">
          <a:xfrm>
            <a:off x="7460933" y="3679750"/>
            <a:ext cx="3967087" cy="259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DC0734D-FF9A-FE84-9662-0415D24E53CE}"/>
              </a:ext>
            </a:extLst>
          </p:cNvPr>
          <p:cNvCxnSpPr>
            <a:cxnSpLocks/>
          </p:cNvCxnSpPr>
          <p:nvPr/>
        </p:nvCxnSpPr>
        <p:spPr>
          <a:xfrm flipV="1">
            <a:off x="6551112" y="3091555"/>
            <a:ext cx="909821" cy="5881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Arrow Connector 2047">
            <a:extLst>
              <a:ext uri="{FF2B5EF4-FFF2-40B4-BE49-F238E27FC236}">
                <a16:creationId xmlns:a16="http://schemas.microsoft.com/office/drawing/2014/main" id="{843A6592-B5A7-E6E0-6351-9016693CA0CC}"/>
              </a:ext>
            </a:extLst>
          </p:cNvPr>
          <p:cNvCxnSpPr>
            <a:cxnSpLocks/>
          </p:cNvCxnSpPr>
          <p:nvPr/>
        </p:nvCxnSpPr>
        <p:spPr>
          <a:xfrm>
            <a:off x="6551112" y="3679750"/>
            <a:ext cx="909821" cy="23828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952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86" y="268793"/>
            <a:ext cx="7704598" cy="4013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b="1" dirty="0"/>
              <a:t>Tablet Hardware Identification Worksheet</a:t>
            </a:r>
          </a:p>
        </p:txBody>
      </p:sp>
      <p:sp>
        <p:nvSpPr>
          <p:cNvPr id="5" name="Rectangle 4"/>
          <p:cNvSpPr/>
          <p:nvPr/>
        </p:nvSpPr>
        <p:spPr>
          <a:xfrm>
            <a:off x="267286" y="1026942"/>
            <a:ext cx="5219114" cy="2676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a) touchscreen </a:t>
            </a:r>
            <a:r>
              <a:rPr lang="en-US" sz="2000" i="1" dirty="0"/>
              <a:t>a place to see and click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b) keyboard </a:t>
            </a:r>
            <a:r>
              <a:rPr lang="en-US" sz="2000" i="1" dirty="0"/>
              <a:t>a place to type on a computer (Virtual Pop-Up Keyboard / Alternate Keyboard)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c) home button </a:t>
            </a:r>
            <a:r>
              <a:rPr lang="en-US" sz="2000" i="1" dirty="0"/>
              <a:t>goes to ‘home’ screen (Older Apple / Tablet or cell phone Function)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d) power button </a:t>
            </a:r>
            <a:r>
              <a:rPr lang="en-US" sz="2000" i="1" dirty="0"/>
              <a:t>turns on a tablet or a phone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e) charging port </a:t>
            </a:r>
            <a:r>
              <a:rPr lang="en-US" sz="2000" i="1" dirty="0"/>
              <a:t>a place to plug in the charger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422" r="4909" b="3"/>
          <a:stretch/>
        </p:blipFill>
        <p:spPr>
          <a:xfrm>
            <a:off x="5321873" y="875809"/>
            <a:ext cx="6832613" cy="553745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3220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" y="0"/>
            <a:ext cx="10515600" cy="579755"/>
          </a:xfrm>
        </p:spPr>
        <p:txBody>
          <a:bodyPr>
            <a:noAutofit/>
          </a:bodyPr>
          <a:lstStyle/>
          <a:p>
            <a:r>
              <a:rPr lang="en-US" sz="3600" dirty="0"/>
              <a:t>Unit 1-1 – Hardware  Matching Quiz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56"/>
          <a:stretch/>
        </p:blipFill>
        <p:spPr>
          <a:xfrm>
            <a:off x="1722120" y="551793"/>
            <a:ext cx="7909560" cy="630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3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243205"/>
            <a:ext cx="10515600" cy="320675"/>
          </a:xfrm>
        </p:spPr>
        <p:txBody>
          <a:bodyPr>
            <a:normAutofit fontScale="90000"/>
          </a:bodyPr>
          <a:lstStyle/>
          <a:p>
            <a:r>
              <a:rPr lang="en-US" dirty="0"/>
              <a:t>Handout - 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26"/>
          <a:stretch/>
        </p:blipFill>
        <p:spPr>
          <a:xfrm>
            <a:off x="1166444" y="752349"/>
            <a:ext cx="10004476" cy="61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0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322"/>
          </a:xfrm>
        </p:spPr>
        <p:txBody>
          <a:bodyPr/>
          <a:lstStyle/>
          <a:p>
            <a:r>
              <a:rPr lang="en-US" dirty="0"/>
              <a:t>Craven Community College Lab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38145"/>
            <a:ext cx="10515600" cy="31745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1) Find the ‘Power” Button (on the screen)</a:t>
            </a:r>
          </a:p>
          <a:p>
            <a:pPr marL="0" indent="0">
              <a:buNone/>
            </a:pPr>
            <a:r>
              <a:rPr lang="en-US" dirty="0"/>
              <a:t>2) Login (Sign on) and wait for the system to load</a:t>
            </a:r>
          </a:p>
          <a:p>
            <a:pPr marL="0" indent="0">
              <a:buNone/>
            </a:pPr>
            <a:r>
              <a:rPr lang="en-US" dirty="0"/>
              <a:t>3) Respect School Property</a:t>
            </a:r>
          </a:p>
          <a:p>
            <a:pPr marL="0" indent="0">
              <a:buNone/>
            </a:pPr>
            <a:r>
              <a:rPr lang="en-US" dirty="0"/>
              <a:t>4) Be Kind to Others</a:t>
            </a:r>
          </a:p>
          <a:p>
            <a:pPr marL="0" indent="0">
              <a:buNone/>
            </a:pPr>
            <a:r>
              <a:rPr lang="en-US" dirty="0"/>
              <a:t>5) Ask Questions</a:t>
            </a:r>
          </a:p>
          <a:p>
            <a:pPr marL="0" indent="0">
              <a:buNone/>
            </a:pPr>
            <a:r>
              <a:rPr lang="en-US" dirty="0"/>
              <a:t>6) Try Your Best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514" y="1177448"/>
            <a:ext cx="2704383" cy="118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46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Thumbs Up / Thumbs 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98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◆ I have ……</a:t>
            </a:r>
          </a:p>
          <a:p>
            <a:pPr lvl="1"/>
            <a:r>
              <a:rPr lang="en-US" sz="3200" dirty="0"/>
              <a:t> used a Mobil (Cell) Phone</a:t>
            </a:r>
          </a:p>
          <a:p>
            <a:pPr lvl="1"/>
            <a:r>
              <a:rPr lang="en-US" sz="3200" dirty="0"/>
              <a:t> used a Desktop Computer</a:t>
            </a:r>
          </a:p>
          <a:p>
            <a:pPr lvl="1"/>
            <a:r>
              <a:rPr lang="en-US" sz="3200" dirty="0"/>
              <a:t> used a Laptop</a:t>
            </a:r>
          </a:p>
          <a:p>
            <a:pPr lvl="1"/>
            <a:r>
              <a:rPr lang="en-US" sz="3200" dirty="0"/>
              <a:t> used a Tablet</a:t>
            </a:r>
          </a:p>
          <a:p>
            <a:pPr marL="0" indent="0">
              <a:buNone/>
            </a:pPr>
            <a:r>
              <a:rPr lang="en-US" sz="3600" dirty="0"/>
              <a:t>◆ I am excited to be here</a:t>
            </a:r>
          </a:p>
          <a:p>
            <a:pPr marL="0" indent="0">
              <a:buNone/>
            </a:pPr>
            <a:r>
              <a:rPr lang="en-US" sz="3600" dirty="0"/>
              <a:t>◆ I am ready to learn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QUESTIONS I HAVE?.......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8662"/>
          <a:stretch/>
        </p:blipFill>
        <p:spPr>
          <a:xfrm>
            <a:off x="7167562" y="1442980"/>
            <a:ext cx="2865119" cy="1979194"/>
          </a:xfrm>
          <a:prstGeom prst="rect">
            <a:avLst/>
          </a:prstGeom>
        </p:spPr>
      </p:pic>
      <p:sp>
        <p:nvSpPr>
          <p:cNvPr id="6" name="AutoShape 4" descr="👎 Thumbs Down Emoji, Dislike Emoji, Finger Down Emoj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119" y="405011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2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1"/>
            <a:ext cx="9723120" cy="624840"/>
          </a:xfrm>
        </p:spPr>
        <p:txBody>
          <a:bodyPr>
            <a:normAutofit fontScale="90000"/>
          </a:bodyPr>
          <a:lstStyle/>
          <a:p>
            <a:r>
              <a:rPr lang="en-US" dirty="0"/>
              <a:t>Unit 1 - Basic Hardware Skills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2440"/>
            <a:ext cx="11993880" cy="6233160"/>
          </a:xfrm>
        </p:spPr>
        <p:txBody>
          <a:bodyPr>
            <a:noAutofit/>
          </a:bodyPr>
          <a:lstStyle/>
          <a:p>
            <a:r>
              <a:rPr lang="en-US" sz="1400" b="1" dirty="0"/>
              <a:t>1. Distinguish between different types of devices (tablets, desktop and laptop computers). </a:t>
            </a:r>
          </a:p>
          <a:p>
            <a:r>
              <a:rPr lang="en-US" sz="1400" b="1" dirty="0"/>
              <a:t>2. Identify specific computer hardware (system unit, monitor, printer, keyboard, mouse or touchpad, ports, touchscreen). </a:t>
            </a:r>
          </a:p>
          <a:p>
            <a:r>
              <a:rPr lang="en-US" sz="1400" b="1" dirty="0"/>
              <a:t>3. Log on to and shut down a computer. </a:t>
            </a:r>
          </a:p>
          <a:p>
            <a:r>
              <a:rPr lang="en-US" sz="1400" dirty="0"/>
              <a:t>4. Demonstrate knowledge of keys on keyboard (Enter, Shift, Control, Backspace, Delete, Arrow Keys, Tab, Caps Lock, Number Lock). </a:t>
            </a:r>
          </a:p>
          <a:p>
            <a:r>
              <a:rPr lang="en-US" sz="1400" b="1" dirty="0"/>
              <a:t>5. Identify types of mice: mouse and touchpad. </a:t>
            </a:r>
          </a:p>
          <a:p>
            <a:r>
              <a:rPr lang="en-US" sz="1400" dirty="0"/>
              <a:t>6. Identify mouse pointer shapes and the functions they represent (spinning wheel (loading), I-Beam (text), arrow (basic clicking), hand pointer (clickable links)). </a:t>
            </a:r>
          </a:p>
          <a:p>
            <a:r>
              <a:rPr lang="en-US" sz="1400" dirty="0"/>
              <a:t>7. Demonstrate knowledge and appropriate use of mouse clicks (right-click, left-click, and double click). </a:t>
            </a:r>
          </a:p>
          <a:p>
            <a:r>
              <a:rPr lang="en-US" sz="1400" dirty="0"/>
              <a:t>8. Drag and drop.</a:t>
            </a:r>
          </a:p>
          <a:p>
            <a:r>
              <a:rPr lang="en-US" sz="1400" dirty="0"/>
              <a:t>9. Utilize common controls for screen interaction (selecting check boxes, using drop-down menus, scrolling). 1</a:t>
            </a:r>
          </a:p>
          <a:p>
            <a:r>
              <a:rPr lang="en-US" sz="1400" dirty="0"/>
              <a:t>10. Access and control audio output features (volume, mute, speakers and headphones). </a:t>
            </a:r>
          </a:p>
          <a:p>
            <a:r>
              <a:rPr lang="en-US" sz="1400" dirty="0"/>
              <a:t>11. Identify icons on desktop. </a:t>
            </a:r>
          </a:p>
          <a:p>
            <a:r>
              <a:rPr lang="en-US" sz="1400" dirty="0"/>
              <a:t>12. Demonstrate ability to trash and retrieve items using the trash or recycle bin. </a:t>
            </a:r>
          </a:p>
          <a:p>
            <a:r>
              <a:rPr lang="en-US" sz="1400" dirty="0"/>
              <a:t>13. Demonstrate understanding that it is possible to customize a computer for increased accessibility </a:t>
            </a:r>
          </a:p>
          <a:p>
            <a:pPr marL="457200" lvl="1" indent="0">
              <a:buNone/>
            </a:pPr>
            <a:r>
              <a:rPr lang="en-US" sz="1400" dirty="0"/>
              <a:t>	(customizing a mouse for left-handed use, sensitivity, and changing screen resolution on a monitor). </a:t>
            </a:r>
          </a:p>
          <a:p>
            <a:r>
              <a:rPr lang="en-US" sz="1400" dirty="0"/>
              <a:t>14. Demonstrate understanding that software programs are upgraded periodically to fix bugs and increase utility, </a:t>
            </a:r>
          </a:p>
          <a:p>
            <a:pPr marL="457200" lvl="1" indent="0">
              <a:buNone/>
            </a:pPr>
            <a:r>
              <a:rPr lang="en-US" sz="1400" dirty="0"/>
              <a:t>	and that different versions may be installed on different computers. </a:t>
            </a:r>
          </a:p>
          <a:p>
            <a:r>
              <a:rPr lang="en-US" sz="1400" dirty="0"/>
              <a:t>15. Identify mechanisms for storing files (flash drives, hard drives, cloud-based storage). </a:t>
            </a:r>
          </a:p>
          <a:p>
            <a:r>
              <a:rPr lang="en-US" sz="1400" dirty="0"/>
              <a:t>16. Identify whether or not a computer is connected to the internet. </a:t>
            </a:r>
          </a:p>
          <a:p>
            <a:r>
              <a:rPr lang="en-US" sz="1400" dirty="0"/>
              <a:t>17. Identify and locate camera and mic on laptops, tablets. </a:t>
            </a:r>
          </a:p>
          <a:p>
            <a:r>
              <a:rPr lang="en-US" sz="1400" b="1" dirty="0"/>
              <a:t>18. Turn computer and monitor on and off.</a:t>
            </a:r>
          </a:p>
        </p:txBody>
      </p:sp>
    </p:spTree>
    <p:extLst>
      <p:ext uri="{BB962C8B-B14F-4D97-AF65-F5344CB8AC3E}">
        <p14:creationId xmlns:p14="http://schemas.microsoft.com/office/powerpoint/2010/main" val="1339084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149543"/>
            <a:ext cx="10515600" cy="825818"/>
          </a:xfrm>
        </p:spPr>
        <p:txBody>
          <a:bodyPr/>
          <a:lstStyle/>
          <a:p>
            <a:r>
              <a:rPr lang="en-US" dirty="0"/>
              <a:t>Unit 1 -1  Basic Hardware Vocabulary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" y="975360"/>
            <a:ext cx="9768840" cy="5882640"/>
          </a:xfrm>
        </p:spPr>
        <p:txBody>
          <a:bodyPr>
            <a:normAutofit/>
          </a:bodyPr>
          <a:lstStyle/>
          <a:p>
            <a:r>
              <a:rPr lang="en-US" b="1" dirty="0"/>
              <a:t>Desktop computer (Tower (CPU) / Keyboard / Monitor)</a:t>
            </a:r>
          </a:p>
          <a:p>
            <a:r>
              <a:rPr lang="en-US" b="1" dirty="0"/>
              <a:t>Laptop (</a:t>
            </a:r>
            <a:r>
              <a:rPr lang="en-US" b="1" dirty="0" err="1"/>
              <a:t>Notbook</a:t>
            </a:r>
            <a:r>
              <a:rPr lang="en-US" b="1" dirty="0"/>
              <a:t>)</a:t>
            </a:r>
          </a:p>
          <a:p>
            <a:r>
              <a:rPr lang="en-US" b="1" dirty="0"/>
              <a:t>Monitor / Screen / Display / CRT</a:t>
            </a:r>
          </a:p>
          <a:p>
            <a:r>
              <a:rPr lang="en-US" b="1" dirty="0"/>
              <a:t>Mouse (wheel, Left button, Right button) Mouse Pad</a:t>
            </a:r>
          </a:p>
          <a:p>
            <a:r>
              <a:rPr lang="en-US" b="1" dirty="0"/>
              <a:t>System Unit (CPU / Central Processing Unit)</a:t>
            </a:r>
          </a:p>
          <a:p>
            <a:r>
              <a:rPr lang="en-US" b="1" dirty="0"/>
              <a:t>Tablet (big smart phone)</a:t>
            </a:r>
          </a:p>
          <a:p>
            <a:r>
              <a:rPr lang="en-US" b="1" dirty="0"/>
              <a:t>ADDITIONAL Terms</a:t>
            </a:r>
          </a:p>
          <a:p>
            <a:pPr lvl="1"/>
            <a:r>
              <a:rPr lang="en-US" sz="2000" dirty="0"/>
              <a:t>Notebook</a:t>
            </a:r>
          </a:p>
          <a:p>
            <a:pPr lvl="1"/>
            <a:r>
              <a:rPr lang="en-US" sz="2000" dirty="0"/>
              <a:t>Hard Drive (Floppy Disk)</a:t>
            </a:r>
          </a:p>
          <a:p>
            <a:pPr lvl="1"/>
            <a:r>
              <a:rPr lang="en-US" sz="2000" dirty="0"/>
              <a:t>Peripherals (Things outside the computer)</a:t>
            </a:r>
          </a:p>
          <a:p>
            <a:pPr lvl="2"/>
            <a:r>
              <a:rPr lang="en-US" sz="1600" dirty="0"/>
              <a:t>Camera</a:t>
            </a:r>
          </a:p>
          <a:p>
            <a:pPr lvl="2"/>
            <a:r>
              <a:rPr lang="en-US" sz="1600" dirty="0"/>
              <a:t>Speakers / Microphone</a:t>
            </a:r>
          </a:p>
          <a:p>
            <a:pPr lvl="2"/>
            <a:r>
              <a:rPr lang="en-US" sz="1600" dirty="0"/>
              <a:t>Printers</a:t>
            </a:r>
          </a:p>
          <a:p>
            <a:pPr lvl="2"/>
            <a:r>
              <a:rPr lang="en-US" sz="1600" dirty="0"/>
              <a:t>Bluetooth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417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515600" cy="1325563"/>
          </a:xfrm>
        </p:spPr>
        <p:txBody>
          <a:bodyPr/>
          <a:lstStyle/>
          <a:p>
            <a:r>
              <a:rPr lang="en-US" dirty="0"/>
              <a:t>Unit 1-1 - Hardware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688"/>
            <a:ext cx="110642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1.	 Distinguish between different types of devices.</a:t>
            </a:r>
          </a:p>
          <a:p>
            <a:pPr marL="0" indent="0">
              <a:buNone/>
            </a:pPr>
            <a:r>
              <a:rPr lang="en-US" sz="4000" dirty="0"/>
              <a:t>2.	 Identify specific computer hardware.</a:t>
            </a:r>
          </a:p>
          <a:p>
            <a:pPr marL="0" indent="0">
              <a:buNone/>
            </a:pPr>
            <a:r>
              <a:rPr lang="en-US" sz="4000" dirty="0"/>
              <a:t>3.	 Log on to and shut down a computer.</a:t>
            </a:r>
          </a:p>
          <a:p>
            <a:pPr marL="0" indent="0">
              <a:buNone/>
            </a:pPr>
            <a:r>
              <a:rPr lang="en-US" sz="4000" dirty="0"/>
              <a:t>5.	 Identify types of mice: mouse and touchpad.</a:t>
            </a:r>
          </a:p>
          <a:p>
            <a:pPr marL="0" indent="0">
              <a:buNone/>
            </a:pPr>
            <a:r>
              <a:rPr lang="en-US" sz="4000" dirty="0"/>
              <a:t>18.	 Turn computer monitor on and off.</a:t>
            </a:r>
          </a:p>
        </p:txBody>
      </p:sp>
    </p:spTree>
    <p:extLst>
      <p:ext uri="{BB962C8B-B14F-4D97-AF65-F5344CB8AC3E}">
        <p14:creationId xmlns:p14="http://schemas.microsoft.com/office/powerpoint/2010/main" val="110560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Off / Power 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Shutting Down / Reboot</a:t>
            </a:r>
          </a:p>
          <a:p>
            <a:r>
              <a:rPr lang="en-US" dirty="0"/>
              <a:t>Power Off</a:t>
            </a:r>
          </a:p>
          <a:p>
            <a:r>
              <a:rPr lang="en-US" dirty="0"/>
              <a:t>Restart</a:t>
            </a:r>
          </a:p>
          <a:p>
            <a:r>
              <a:rPr lang="en-US" dirty="0"/>
              <a:t>Sleep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56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14" y="89452"/>
            <a:ext cx="3505200" cy="672431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 “A”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4326" y="498430"/>
            <a:ext cx="7173479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6998" y="156130"/>
            <a:ext cx="265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Monitor / Screen / Display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393" y="1446208"/>
            <a:ext cx="173746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TOWER</a:t>
            </a:r>
          </a:p>
          <a:p>
            <a:r>
              <a:rPr lang="en-US" sz="2000" b="1" dirty="0"/>
              <a:t>CPU</a:t>
            </a:r>
          </a:p>
          <a:p>
            <a:pPr lvl="1"/>
            <a:r>
              <a:rPr lang="en-US" sz="2400" b="1" dirty="0"/>
              <a:t>C</a:t>
            </a:r>
            <a:r>
              <a:rPr lang="en-US" dirty="0"/>
              <a:t>entral </a:t>
            </a:r>
          </a:p>
          <a:p>
            <a:pPr lvl="1"/>
            <a:r>
              <a:rPr lang="en-US" sz="2400" b="1" dirty="0"/>
              <a:t>P</a:t>
            </a:r>
            <a:r>
              <a:rPr lang="en-US" dirty="0"/>
              <a:t>rocessing </a:t>
            </a:r>
          </a:p>
          <a:p>
            <a:pPr lvl="1"/>
            <a:r>
              <a:rPr lang="en-US" sz="2400" b="1" dirty="0"/>
              <a:t>U</a:t>
            </a:r>
            <a:r>
              <a:rPr lang="en-US" dirty="0"/>
              <a:t>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338" y="3458483"/>
            <a:ext cx="79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7941" y="4640937"/>
            <a:ext cx="1209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 Drives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0035" y="4996339"/>
            <a:ext cx="2580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PORTS (USB) 2.0, 3.0</a:t>
            </a:r>
          </a:p>
          <a:p>
            <a:r>
              <a:rPr lang="en-US" dirty="0"/>
              <a:t>  FLASH Drive</a:t>
            </a:r>
          </a:p>
          <a:p>
            <a:r>
              <a:rPr lang="en-US" dirty="0"/>
              <a:t>  </a:t>
            </a:r>
            <a:r>
              <a:rPr lang="en-US" b="1" dirty="0"/>
              <a:t>U</a:t>
            </a:r>
            <a:r>
              <a:rPr lang="en-US" dirty="0"/>
              <a:t>niversal </a:t>
            </a:r>
            <a:r>
              <a:rPr lang="en-US" b="1" dirty="0"/>
              <a:t>   S</a:t>
            </a:r>
            <a:r>
              <a:rPr lang="en-US" dirty="0"/>
              <a:t>erial  </a:t>
            </a:r>
            <a:r>
              <a:rPr lang="en-US" b="1" dirty="0"/>
              <a:t>B</a:t>
            </a:r>
            <a:r>
              <a:rPr lang="en-US" dirty="0"/>
              <a:t>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5997" y="4653811"/>
            <a:ext cx="1560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Keyboard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82357" y="5158075"/>
            <a:ext cx="1943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QWERTY Keyboard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29230" y="5023433"/>
            <a:ext cx="1216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Cursor </a:t>
            </a:r>
          </a:p>
          <a:p>
            <a:r>
              <a:rPr lang="en-US" dirty="0"/>
              <a:t>Movement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98645" y="5023433"/>
            <a:ext cx="986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Numeric</a:t>
            </a:r>
          </a:p>
          <a:p>
            <a:r>
              <a:rPr lang="en-US" dirty="0"/>
              <a:t>Keypad</a:t>
            </a:r>
          </a:p>
        </p:txBody>
      </p:sp>
      <p:sp>
        <p:nvSpPr>
          <p:cNvPr id="14" name="AutoShape 2" descr="SanDisk 32GB Cruzer Glide USB 2.0 Flash Drive - SDCZ60-032G-B35, 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4686" r="19538"/>
          <a:stretch/>
        </p:blipFill>
        <p:spPr>
          <a:xfrm rot="5400000">
            <a:off x="10241365" y="349583"/>
            <a:ext cx="795263" cy="18445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346" y="4653811"/>
            <a:ext cx="1581150" cy="15525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55719" y="6356077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USB-C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44666" y="6356077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USB-A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43" y="3782518"/>
            <a:ext cx="1003847" cy="9781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0210" y="1679628"/>
            <a:ext cx="1517373" cy="24942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2156" y="672632"/>
            <a:ext cx="2403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Tower (BOX) is almost obsolete today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72005" y="29863"/>
            <a:ext cx="1710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USB (2.0, 3.0)</a:t>
            </a:r>
          </a:p>
          <a:p>
            <a:r>
              <a:rPr lang="en-US" dirty="0"/>
              <a:t>Flash Drive</a:t>
            </a:r>
          </a:p>
          <a:p>
            <a:r>
              <a:rPr lang="en-US" dirty="0"/>
              <a:t>THUMB Drive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8F79A0-B4AE-B18D-6948-2BD1C5EC524B}"/>
              </a:ext>
            </a:extLst>
          </p:cNvPr>
          <p:cNvSpPr txBox="1"/>
          <p:nvPr/>
        </p:nvSpPr>
        <p:spPr>
          <a:xfrm>
            <a:off x="1250547" y="631589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HDMI</a:t>
            </a:r>
          </a:p>
        </p:txBody>
      </p:sp>
      <p:pic>
        <p:nvPicPr>
          <p:cNvPr id="4098" name="Picture 2" descr="What Is HDMI 2.0b? Here's Everything You Should Know ...">
            <a:extLst>
              <a:ext uri="{FF2B5EF4-FFF2-40B4-BE49-F238E27FC236}">
                <a16:creationId xmlns:a16="http://schemas.microsoft.com/office/drawing/2014/main" id="{E9C2D04B-ECFB-5C03-DB30-98F2EE76F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5" t="26305" r="16808" b="17429"/>
          <a:stretch/>
        </p:blipFill>
        <p:spPr bwMode="auto">
          <a:xfrm>
            <a:off x="2076167" y="6021879"/>
            <a:ext cx="1365971" cy="80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pload.wikimedia.org/wikipedia/commons/9/91/Compos...">
            <a:extLst>
              <a:ext uri="{FF2B5EF4-FFF2-40B4-BE49-F238E27FC236}">
                <a16:creationId xmlns:a16="http://schemas.microsoft.com/office/drawing/2014/main" id="{59AC83EF-B751-C03A-2BDC-B547CA61A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392" y="5786463"/>
            <a:ext cx="1560748" cy="101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49E4D56-51F5-EF88-8E1A-512CA39EFB67}"/>
              </a:ext>
            </a:extLst>
          </p:cNvPr>
          <p:cNvSpPr txBox="1"/>
          <p:nvPr/>
        </p:nvSpPr>
        <p:spPr>
          <a:xfrm>
            <a:off x="6186140" y="6248128"/>
            <a:ext cx="11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RCA Plugs</a:t>
            </a:r>
          </a:p>
        </p:txBody>
      </p:sp>
      <p:pic>
        <p:nvPicPr>
          <p:cNvPr id="4102" name="Picture 6" descr="RS PRO 1438926">
            <a:extLst>
              <a:ext uri="{FF2B5EF4-FFF2-40B4-BE49-F238E27FC236}">
                <a16:creationId xmlns:a16="http://schemas.microsoft.com/office/drawing/2014/main" id="{28C04FE2-4D0E-EF19-6B50-AB2EE80D8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562" y="1759111"/>
            <a:ext cx="1648443" cy="164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5F34D9F-77F9-486D-1188-6C90CD37F436}"/>
              </a:ext>
            </a:extLst>
          </p:cNvPr>
          <p:cNvSpPr txBox="1"/>
          <p:nvPr/>
        </p:nvSpPr>
        <p:spPr>
          <a:xfrm>
            <a:off x="11230857" y="2329171"/>
            <a:ext cx="86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Female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9EB4EA-336D-2042-8755-BFE45314BE38}"/>
              </a:ext>
            </a:extLst>
          </p:cNvPr>
          <p:cNvSpPr txBox="1"/>
          <p:nvPr/>
        </p:nvSpPr>
        <p:spPr>
          <a:xfrm>
            <a:off x="11230885" y="1411526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Male</a:t>
            </a:r>
          </a:p>
        </p:txBody>
      </p:sp>
    </p:spTree>
    <p:extLst>
      <p:ext uri="{BB962C8B-B14F-4D97-AF65-F5344CB8AC3E}">
        <p14:creationId xmlns:p14="http://schemas.microsoft.com/office/powerpoint/2010/main" val="153799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" y="950969"/>
            <a:ext cx="7893487" cy="212814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840" y="62229"/>
            <a:ext cx="10515600" cy="747395"/>
          </a:xfrm>
        </p:spPr>
        <p:txBody>
          <a:bodyPr/>
          <a:lstStyle/>
          <a:p>
            <a:r>
              <a:rPr lang="en-US" dirty="0"/>
              <a:t>Micro-B Vs. Type-C Lighting Cable</a:t>
            </a:r>
          </a:p>
        </p:txBody>
      </p:sp>
      <p:pic>
        <p:nvPicPr>
          <p:cNvPr id="2050" name="Picture 2" descr="a lightning to u s b connector used for apple produ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574" y="3693364"/>
            <a:ext cx="3039285" cy="303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26931" y="3136842"/>
            <a:ext cx="2268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Older  Apple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5372" y="3429000"/>
            <a:ext cx="55924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2020: EUROPE Standard USB Type ‘C’</a:t>
            </a:r>
          </a:p>
          <a:p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468" y="4000500"/>
            <a:ext cx="4972050" cy="28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9440" y="2328671"/>
            <a:ext cx="1357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Micro USB-B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2381" y="125351"/>
            <a:ext cx="3823449" cy="22797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8FE7A-6C08-8EAB-D08F-7DB2ED3F66FE}"/>
              </a:ext>
            </a:extLst>
          </p:cNvPr>
          <p:cNvSpPr txBox="1"/>
          <p:nvPr/>
        </p:nvSpPr>
        <p:spPr>
          <a:xfrm>
            <a:off x="8519368" y="288784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USB-A</a:t>
            </a:r>
          </a:p>
        </p:txBody>
      </p:sp>
    </p:spTree>
    <p:extLst>
      <p:ext uri="{BB962C8B-B14F-4D97-AF65-F5344CB8AC3E}">
        <p14:creationId xmlns:p14="http://schemas.microsoft.com/office/powerpoint/2010/main" val="1373800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1073</Words>
  <Application>Microsoft Office PowerPoint</Application>
  <PresentationFormat>Widescreen</PresentationFormat>
  <Paragraphs>144</Paragraphs>
  <Slides>18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Lato-Bold</vt:lpstr>
      <vt:lpstr>Lato-BoldItalic</vt:lpstr>
      <vt:lpstr>Lato-Italic</vt:lpstr>
      <vt:lpstr>Office Theme</vt:lpstr>
      <vt:lpstr>Basic Computer Skills  Unit: 1 – 1 Overview  Devices and  Computer Log On</vt:lpstr>
      <vt:lpstr>Craven Community College Lab Procedures</vt:lpstr>
      <vt:lpstr>Warm-up: Thumbs Up / Thumbs Down</vt:lpstr>
      <vt:lpstr>Unit 1 - Basic Hardware Skills and Objectives</vt:lpstr>
      <vt:lpstr>Unit 1 -1  Basic Hardware Vocabulary </vt:lpstr>
      <vt:lpstr>Unit 1-1 - Hardware Standards</vt:lpstr>
      <vt:lpstr>Power Off / Power Down</vt:lpstr>
      <vt:lpstr>Reference “A”</vt:lpstr>
      <vt:lpstr>Micro-B Vs. Type-C Lighting Cable</vt:lpstr>
      <vt:lpstr>Laptop</vt:lpstr>
      <vt:lpstr>MOUSE (Apple ‘bought’/modified Invention)   Point and Click  Drag and Drop  Left Click (select / highlight)  Right Click (Menu options)  Double Right Click (Open)  Scroll Wheel (rapidly move up or down)  Wired or Wireless </vt:lpstr>
      <vt:lpstr>Tablets / Touch Screens</vt:lpstr>
      <vt:lpstr>PowerPoint Presentation</vt:lpstr>
      <vt:lpstr>Laptop Hardware Identification Worksheet</vt:lpstr>
      <vt:lpstr>Virtual Keyboard and Alternate Keyboards</vt:lpstr>
      <vt:lpstr>Tablet Hardware Identification Worksheet</vt:lpstr>
      <vt:lpstr>Unit 1-1 – Hardware  Matching Quiz</vt:lpstr>
      <vt:lpstr>Handout -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Computer Skills  Lesson 1  Devices and Computer Log On</dc:title>
  <dc:creator>Jodi</dc:creator>
  <cp:lastModifiedBy>Nolan Tomboulian</cp:lastModifiedBy>
  <cp:revision>38</cp:revision>
  <cp:lastPrinted>2024-01-16T20:52:57Z</cp:lastPrinted>
  <dcterms:created xsi:type="dcterms:W3CDTF">2023-08-15T18:20:15Z</dcterms:created>
  <dcterms:modified xsi:type="dcterms:W3CDTF">2024-01-19T19:27:29Z</dcterms:modified>
</cp:coreProperties>
</file>