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4"/>
  </p:notesMasterIdLst>
  <p:handoutMasterIdLst>
    <p:handoutMasterId r:id="rId15"/>
  </p:handoutMasterIdLst>
  <p:sldIdLst>
    <p:sldId id="608" r:id="rId2"/>
    <p:sldId id="609" r:id="rId3"/>
    <p:sldId id="610" r:id="rId4"/>
    <p:sldId id="611" r:id="rId5"/>
    <p:sldId id="682" r:id="rId6"/>
    <p:sldId id="683" r:id="rId7"/>
    <p:sldId id="684" r:id="rId8"/>
    <p:sldId id="685" r:id="rId9"/>
    <p:sldId id="686" r:id="rId10"/>
    <p:sldId id="687" r:id="rId11"/>
    <p:sldId id="688" r:id="rId12"/>
    <p:sldId id="68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Enter_Data" id="{6C7CE4C3-98A9-4F76-B42C-DAE19856638D}">
          <p14:sldIdLst>
            <p14:sldId id="608"/>
            <p14:sldId id="609"/>
            <p14:sldId id="610"/>
            <p14:sldId id="611"/>
            <p14:sldId id="682"/>
            <p14:sldId id="683"/>
            <p14:sldId id="684"/>
            <p14:sldId id="685"/>
            <p14:sldId id="686"/>
            <p14:sldId id="687"/>
            <p14:sldId id="688"/>
            <p14:sldId id="6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CC0099"/>
    <a:srgbClr val="CC3399"/>
    <a:srgbClr val="CC0000"/>
    <a:srgbClr val="EAEAEA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4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0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1B414-B4B6-44C4-97E2-6CF486E5BFCD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5048-BF07-4214-8E02-A0486D247B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4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5011A8-14A0-46DC-8704-AB356B56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5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799C-F766-411D-A49E-22249766602D}" type="datetime1">
              <a:rPr lang="en-US" smtClean="0"/>
              <a:t>6/15/2014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>
                <a:solidFill>
                  <a:schemeClr val="accent1">
                    <a:tint val="20000"/>
                  </a:schemeClr>
                </a:solidFill>
              </a:rPr>
              <a:t>Feb -19 -2013</a:t>
            </a:r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E509-71A0-4057-B9EF-7EAC6EE31B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4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8C2E-DA2B-40F7-A613-F412741D058F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 -19 -2013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2412-27B7-41EF-9782-5B86628B2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9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449C-0448-4B59-990C-E351150F358D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 -19 -2013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714F-8545-4308-8F47-A44806800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2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C277-F8C1-4FFE-A425-984CD38AFBFF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 -19 -2013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2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52F6-E046-4488-A85E-5B0702F251FC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 -19 -2013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3791-ED6C-41A9-9553-5EAD255C3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373F-6EDF-424A-8EDB-93D9ED76B14C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 -19 -2013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0EB0-0A8F-46E0-9DFC-EE94E8CFB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2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75D1-4D4E-4D1A-B36B-23BA726A46F3}" type="datetime1">
              <a:rPr lang="en-US" smtClean="0"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 -19 -2013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D943-5E0B-4924-BEA6-50D6FCFAF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3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41C6-E1F9-4CD2-A973-322BC449DF07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Feb -19 -2013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8E46-5344-4E09-AA50-D84B3D108AF1}" type="datetime1">
              <a:rPr lang="en-US" smtClean="0"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 -19 -2013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376E-DBB1-444C-AAFE-093D22F79E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5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44D9-CA69-45D3-ABA2-36AD96030E43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 -19 -2013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EF92-8271-4CA8-A9EF-41AA273074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4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D68-D3BE-459B-A407-65B93DB24B2C}" type="datetime1">
              <a:rPr lang="en-US" smtClean="0"/>
              <a:t>6/15/2014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>
                <a:solidFill>
                  <a:schemeClr val="tx1"/>
                </a:solidFill>
              </a:rPr>
              <a:t>Feb -19 -2013</a:t>
            </a:r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E35F-3833-4280-851B-461A05ACF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2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92912-4DBD-4F36-A8A0-D69751CAA3E2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Feb -19 -2013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7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03_Navigation.ppt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omboulian@yahoo.com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03_Navigation.ppt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362200" y="3759119"/>
            <a:ext cx="5181601" cy="1500187"/>
          </a:xfrm>
        </p:spPr>
        <p:txBody>
          <a:bodyPr>
            <a:normAutofit fontScale="92500"/>
          </a:bodyPr>
          <a:lstStyle/>
          <a:p>
            <a:r>
              <a:rPr lang="en-US" sz="7200" dirty="0" smtClean="0"/>
              <a:t>Entering Data </a:t>
            </a:r>
            <a:endParaRPr lang="en-US" sz="7200" dirty="0"/>
          </a:p>
        </p:txBody>
      </p:sp>
      <p:pic>
        <p:nvPicPr>
          <p:cNvPr id="6" name="Picture 5" descr="exc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" y="276225"/>
            <a:ext cx="2381250" cy="2381250"/>
          </a:xfrm>
          <a:prstGeom prst="rect">
            <a:avLst/>
          </a:prstGeom>
        </p:spPr>
      </p:pic>
      <p:pic>
        <p:nvPicPr>
          <p:cNvPr id="7" name="Picture 6" descr="http://www.bridgeschristianchurch.org/images/library/compus.png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905000"/>
            <a:ext cx="2438399" cy="1854119"/>
          </a:xfrm>
          <a:prstGeom prst="rect">
            <a:avLst/>
          </a:prstGeom>
          <a:noFill/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638800" y="0"/>
            <a:ext cx="3505200" cy="1752600"/>
          </a:xfrm>
          <a:prstGeom prst="rect">
            <a:avLst/>
          </a:prstGeom>
        </p:spPr>
        <p:txBody>
          <a:bodyPr vert="horz" lIns="45720" tIns="0" rIns="4572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Nolan Tomboulian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Tomboulian@yahoo.com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Tomboulian.wikispaces.com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3791-ED6C-41A9-9553-5EAD255C390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or Copying a Cell or Range</a:t>
            </a:r>
            <a:br>
              <a:rPr lang="en-US" dirty="0" smtClean="0"/>
            </a:br>
            <a:r>
              <a:rPr lang="en-US" dirty="0" smtClean="0"/>
              <a:t>(with the Mouse)</a:t>
            </a:r>
            <a:endParaRPr lang="en-US" dirty="0"/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228599" y="1429305"/>
            <a:ext cx="6477001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Select the cell (or range) to move or copy</a:t>
            </a:r>
          </a:p>
          <a:p>
            <a:r>
              <a:rPr lang="en-US" dirty="0" smtClean="0"/>
              <a:t>Move the mouse pointer over the border of the selection until the pointer changes shape (Cross-Hair)</a:t>
            </a:r>
          </a:p>
          <a:p>
            <a:pPr lvl="1"/>
            <a:r>
              <a:rPr lang="en-US" dirty="0" smtClean="0"/>
              <a:t>To </a:t>
            </a:r>
            <a:r>
              <a:rPr lang="en-US" b="1" dirty="0" smtClean="0"/>
              <a:t>move</a:t>
            </a:r>
            <a:r>
              <a:rPr lang="en-US" dirty="0" smtClean="0"/>
              <a:t> the range, &lt;left click&gt; the border and drag the selection to a new location</a:t>
            </a:r>
          </a:p>
          <a:p>
            <a:pPr lvl="1"/>
            <a:r>
              <a:rPr lang="en-US" dirty="0" smtClean="0"/>
              <a:t>To </a:t>
            </a:r>
            <a:r>
              <a:rPr lang="en-US" b="1" dirty="0" smtClean="0"/>
              <a:t>copy</a:t>
            </a:r>
            <a:r>
              <a:rPr lang="en-US" dirty="0" smtClean="0"/>
              <a:t> the range, press and hold down the &lt;</a:t>
            </a:r>
            <a:r>
              <a:rPr lang="en-US" b="1" dirty="0" smtClean="0"/>
              <a:t>Ctrl&gt;</a:t>
            </a:r>
            <a:r>
              <a:rPr lang="en-US" dirty="0" smtClean="0"/>
              <a:t> key and then press the &lt;left click&gt; and drag the selection to a new location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674E-5638-466C-B052-C17592B7363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36618" y="5955268"/>
            <a:ext cx="5365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(This can be hard to do using a laptop Mouse Pad)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3" t="26262" r="70306" b="43659"/>
          <a:stretch/>
        </p:blipFill>
        <p:spPr bwMode="auto">
          <a:xfrm>
            <a:off x="6705600" y="1409699"/>
            <a:ext cx="2221923" cy="190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or Copying a Cell or Range</a:t>
            </a:r>
            <a:br>
              <a:rPr lang="en-US" dirty="0" smtClean="0"/>
            </a:br>
            <a:r>
              <a:rPr lang="en-US" dirty="0" smtClean="0"/>
              <a:t>(With Ribbon Cut and Paste Icons)</a:t>
            </a:r>
            <a:endParaRPr lang="en-US" dirty="0"/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152400" y="1447800"/>
            <a:ext cx="68580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Select the cell or range you want to </a:t>
            </a:r>
            <a:r>
              <a:rPr lang="en-US" b="1" dirty="0" smtClean="0"/>
              <a:t>move</a:t>
            </a:r>
            <a:r>
              <a:rPr lang="en-US" dirty="0" smtClean="0"/>
              <a:t> or </a:t>
            </a:r>
            <a:r>
              <a:rPr lang="en-US" b="1" dirty="0" smtClean="0"/>
              <a:t>copy</a:t>
            </a:r>
          </a:p>
          <a:p>
            <a:r>
              <a:rPr lang="en-US" dirty="0" smtClean="0"/>
              <a:t>Go to the [Home] tab - </a:t>
            </a:r>
            <a:r>
              <a:rPr lang="en-US" b="1" dirty="0" smtClean="0"/>
              <a:t>Clipboard</a:t>
            </a:r>
            <a:r>
              <a:rPr lang="en-US" dirty="0" smtClean="0"/>
              <a:t> group and click the </a:t>
            </a:r>
            <a:r>
              <a:rPr lang="en-US" b="1" dirty="0" smtClean="0"/>
              <a:t>Cut</a:t>
            </a:r>
            <a:r>
              <a:rPr lang="en-US" dirty="0" smtClean="0"/>
              <a:t> button or the </a:t>
            </a:r>
            <a:r>
              <a:rPr lang="en-US" b="1" dirty="0" smtClean="0"/>
              <a:t>Copy</a:t>
            </a:r>
            <a:r>
              <a:rPr lang="en-US" dirty="0" smtClean="0"/>
              <a:t> button</a:t>
            </a:r>
          </a:p>
          <a:p>
            <a:pPr lvl="1"/>
            <a:r>
              <a:rPr lang="en-US" dirty="0" smtClean="0"/>
              <a:t>Or &lt;right-click&gt; the selection, and then press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Cut </a:t>
            </a:r>
            <a:r>
              <a:rPr lang="en-US" dirty="0" smtClean="0"/>
              <a:t>&lt;Ctrl X&gt; or </a:t>
            </a:r>
            <a:r>
              <a:rPr lang="en-US" b="1" dirty="0" smtClean="0"/>
              <a:t>Copy</a:t>
            </a:r>
            <a:r>
              <a:rPr lang="en-US" dirty="0" smtClean="0"/>
              <a:t> &lt;Ctrl C&gt; on the shortcut menu</a:t>
            </a:r>
          </a:p>
          <a:p>
            <a:r>
              <a:rPr lang="en-US" dirty="0" smtClean="0"/>
              <a:t>Select the cell or upper-left cell of the range where you want to move or copy the content</a:t>
            </a:r>
          </a:p>
          <a:p>
            <a:r>
              <a:rPr lang="en-US" dirty="0" smtClean="0"/>
              <a:t>In the </a:t>
            </a:r>
            <a:r>
              <a:rPr lang="en-US" i="1" dirty="0" smtClean="0"/>
              <a:t>Clipboard group</a:t>
            </a:r>
            <a:r>
              <a:rPr lang="en-US" dirty="0" smtClean="0"/>
              <a:t>, click the </a:t>
            </a:r>
            <a:r>
              <a:rPr lang="en-US" b="1" dirty="0" smtClean="0"/>
              <a:t>Paste</a:t>
            </a:r>
            <a:r>
              <a:rPr lang="en-US" dirty="0" smtClean="0"/>
              <a:t> button (or &lt;right-click&gt; the selection, and then click </a:t>
            </a:r>
            <a:r>
              <a:rPr lang="en-US" b="1" dirty="0" smtClean="0"/>
              <a:t>Paste</a:t>
            </a:r>
            <a:r>
              <a:rPr lang="en-US" dirty="0" smtClean="0"/>
              <a:t> on the shortcut menu  &lt;Ctrl V&gt;)</a:t>
            </a:r>
          </a:p>
          <a:p>
            <a:r>
              <a:rPr lang="en-US" dirty="0" smtClean="0"/>
              <a:t>PASTE can overwrite existing Cell Data without warning!  - BE CARFUL!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674E-5638-466C-B052-C17592B7363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743200"/>
            <a:ext cx="1722474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Dragging a Range</a:t>
            </a:r>
            <a:endParaRPr lang="en-US" dirty="0"/>
          </a:p>
        </p:txBody>
      </p:sp>
      <p:pic>
        <p:nvPicPr>
          <p:cNvPr id="4" name="Content Placeholder 3" descr="FigEX1-19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7759" r="25904"/>
          <a:stretch>
            <a:fillRect/>
          </a:stretch>
        </p:blipFill>
        <p:spPr>
          <a:xfrm>
            <a:off x="304800" y="1295400"/>
            <a:ext cx="8577534" cy="462312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Entering </a:t>
            </a:r>
            <a:r>
              <a:rPr lang="en-US" b="1" dirty="0" smtClean="0"/>
              <a:t>Data</a:t>
            </a:r>
            <a:r>
              <a:rPr lang="en-US" dirty="0" smtClean="0"/>
              <a:t> in Cells</a:t>
            </a:r>
            <a:endParaRPr lang="en-US"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57200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sz="4000" b="1" dirty="0" smtClean="0"/>
              <a:t>Text</a:t>
            </a:r>
            <a:r>
              <a:rPr lang="en-US" sz="3500" dirty="0" smtClean="0">
                <a:solidFill>
                  <a:srgbClr val="00B0F0"/>
                </a:solidFill>
              </a:rPr>
              <a:t> </a:t>
            </a:r>
            <a:r>
              <a:rPr lang="en-US" sz="3000" dirty="0" smtClean="0"/>
              <a:t>: combination of letters, numbers, and symbols (Left Align) </a:t>
            </a:r>
            <a:r>
              <a:rPr lang="en-US" sz="2000" dirty="0" smtClean="0"/>
              <a:t>(sometimes called Labels)</a:t>
            </a:r>
          </a:p>
          <a:p>
            <a:pPr lvl="1"/>
            <a:r>
              <a:rPr lang="en-US" sz="4000" b="1" dirty="0" smtClean="0"/>
              <a:t>Numbers</a:t>
            </a:r>
            <a:r>
              <a:rPr lang="en-US" sz="3200" dirty="0" smtClean="0"/>
              <a:t> :</a:t>
            </a:r>
            <a:r>
              <a:rPr lang="en-US" sz="3000" dirty="0" smtClean="0"/>
              <a:t> general, integer, decimals, currency, accounting, fractions, percent, others (Right Align)</a:t>
            </a:r>
          </a:p>
          <a:p>
            <a:pPr lvl="1"/>
            <a:r>
              <a:rPr lang="en-US" sz="4000" b="1" dirty="0"/>
              <a:t>Date/Time :</a:t>
            </a:r>
            <a:r>
              <a:rPr lang="en-US" sz="3000" dirty="0" smtClean="0"/>
              <a:t> dates, parts of dates, times, parts of times </a:t>
            </a:r>
            <a:r>
              <a:rPr lang="en-US" sz="2000" dirty="0" smtClean="0"/>
              <a:t>(multiple standard and Custom Formats)</a:t>
            </a:r>
          </a:p>
          <a:p>
            <a:pPr lvl="1">
              <a:spcBef>
                <a:spcPts val="0"/>
              </a:spcBef>
            </a:pPr>
            <a:r>
              <a:rPr lang="en-US" sz="4000" b="1" dirty="0"/>
              <a:t>Formulas or Functions:  </a:t>
            </a:r>
            <a:endParaRPr lang="en-US" sz="4000" b="1" dirty="0" smtClean="0"/>
          </a:p>
          <a:p>
            <a:pPr lvl="2">
              <a:spcBef>
                <a:spcPts val="0"/>
              </a:spcBef>
            </a:pPr>
            <a:r>
              <a:rPr lang="en-US" sz="3600" b="1" dirty="0" smtClean="0"/>
              <a:t>All start with =</a:t>
            </a:r>
          </a:p>
          <a:p>
            <a:pPr lvl="2">
              <a:spcBef>
                <a:spcPts val="0"/>
              </a:spcBef>
            </a:pPr>
            <a:r>
              <a:rPr lang="en-US" sz="2600" dirty="0" smtClean="0"/>
              <a:t>Math order of operations: ( ), </a:t>
            </a:r>
            <a:r>
              <a:rPr lang="en-US" sz="2600" dirty="0"/>
              <a:t>^, *, </a:t>
            </a:r>
            <a:r>
              <a:rPr lang="en-US" sz="2600" dirty="0" smtClean="0"/>
              <a:t>/,+, -, Sum, Average, Count, Min, Max, and </a:t>
            </a:r>
            <a:r>
              <a:rPr lang="en-US" sz="2600" b="1" dirty="0" smtClean="0"/>
              <a:t>many</a:t>
            </a:r>
            <a:r>
              <a:rPr lang="en-US" sz="2600" dirty="0" smtClean="0"/>
              <a:t> others (under the [FORMULAS] Tabor with the </a:t>
            </a:r>
            <a:r>
              <a:rPr lang="en-US" sz="3100" i="1" dirty="0" err="1" smtClean="0"/>
              <a:t>f</a:t>
            </a:r>
            <a:r>
              <a:rPr lang="en-US" sz="2600" baseline="-25000" dirty="0" err="1" smtClean="0"/>
              <a:t>x</a:t>
            </a:r>
            <a:r>
              <a:rPr lang="en-US" sz="2600" dirty="0" err="1" smtClean="0">
                <a:solidFill>
                  <a:srgbClr val="FFFFFF"/>
                </a:solidFill>
              </a:rPr>
              <a:t>Caculatioo</a:t>
            </a:r>
            <a:r>
              <a:rPr lang="en-US" sz="2600" dirty="0" smtClean="0">
                <a:solidFill>
                  <a:srgbClr val="FFFFFF"/>
                </a:solidFill>
              </a:rPr>
              <a:t> perform. Always start with </a:t>
            </a:r>
            <a:r>
              <a:rPr lang="en-US" dirty="0" smtClean="0">
                <a:solidFill>
                  <a:srgbClr val="FFFFFF"/>
                </a:solidFill>
              </a:rPr>
              <a:t>an </a:t>
            </a:r>
            <a:r>
              <a:rPr lang="en-US" dirty="0" smtClean="0">
                <a:solidFill>
                  <a:srgbClr val="FFFF00"/>
                </a:solidFill>
              </a:rPr>
              <a:t>=</a:t>
            </a:r>
            <a:r>
              <a:rPr lang="en-US" dirty="0" smtClean="0">
                <a:solidFill>
                  <a:srgbClr val="FFFFFF"/>
                </a:solidFill>
              </a:rPr>
              <a:t> Equal sign</a:t>
            </a:r>
            <a:r>
              <a:rPr lang="en-US" sz="2600" dirty="0" smtClean="0">
                <a:solidFill>
                  <a:srgbClr val="FFFFFF"/>
                </a:solidFill>
              </a:rPr>
              <a:t>.</a:t>
            </a:r>
            <a:endParaRPr lang="en-US" sz="2600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A483-34D7-4B3D-A701-E6A0C7A33D2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118994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Excel data </a:t>
            </a:r>
            <a:r>
              <a:rPr lang="en-US" sz="2800" b="1" i="1" u="sng" dirty="0"/>
              <a:t>usually</a:t>
            </a:r>
            <a:r>
              <a:rPr lang="en-US" sz="2800" b="1" dirty="0"/>
              <a:t> takes one of four basic </a:t>
            </a:r>
            <a:r>
              <a:rPr lang="en-US" sz="2800" b="1" dirty="0" smtClean="0"/>
              <a:t>TYPES: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</a:t>
            </a:r>
            <a:r>
              <a:rPr lang="en-US" b="1" dirty="0" smtClean="0"/>
              <a:t>Numbers</a:t>
            </a:r>
            <a:r>
              <a:rPr lang="en-US" dirty="0" smtClean="0"/>
              <a:t> in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Just like text. Put your cursor in a desired cell and begin typing.</a:t>
            </a:r>
          </a:p>
          <a:p>
            <a:r>
              <a:rPr lang="en-US" dirty="0" smtClean="0"/>
              <a:t>Cells containing numeric data should not include any other data, except for related symbols (currency, percentage, negative)</a:t>
            </a:r>
          </a:p>
          <a:p>
            <a:pPr lvl="1"/>
            <a:r>
              <a:rPr lang="en-US" dirty="0" smtClean="0"/>
              <a:t>Sometimes it is better to </a:t>
            </a:r>
            <a:r>
              <a:rPr lang="en-US" b="1" dirty="0" smtClean="0"/>
              <a:t>Format</a:t>
            </a:r>
            <a:r>
              <a:rPr lang="en-US" dirty="0" smtClean="0"/>
              <a:t> the cell rather than enter the symbols for </a:t>
            </a:r>
            <a:r>
              <a:rPr lang="en-US" b="1" dirty="0" smtClean="0"/>
              <a:t>$ </a:t>
            </a:r>
            <a:r>
              <a:rPr lang="en-US" dirty="0" smtClean="0"/>
              <a:t>or </a:t>
            </a:r>
            <a:r>
              <a:rPr lang="en-US" b="1" dirty="0" smtClean="0"/>
              <a:t>%</a:t>
            </a:r>
          </a:p>
          <a:p>
            <a:r>
              <a:rPr lang="en-US" dirty="0" smtClean="0"/>
              <a:t>Depending on the </a:t>
            </a:r>
            <a:r>
              <a:rPr lang="en-US" b="1" i="1" dirty="0" smtClean="0"/>
              <a:t>cell format</a:t>
            </a:r>
            <a:r>
              <a:rPr lang="en-US" dirty="0" smtClean="0"/>
              <a:t>, the number may seem to </a:t>
            </a:r>
            <a:r>
              <a:rPr lang="en-US" b="1" dirty="0" smtClean="0"/>
              <a:t>display</a:t>
            </a:r>
            <a:r>
              <a:rPr lang="en-US" dirty="0" smtClean="0"/>
              <a:t> incorrectly or in an undesired way!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</a:t>
            </a:r>
            <a:r>
              <a:rPr lang="en-US" b="1" dirty="0" smtClean="0"/>
              <a:t>Dates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Dates can be entered in any standard format</a:t>
            </a:r>
          </a:p>
          <a:p>
            <a:pPr lvl="1"/>
            <a:r>
              <a:rPr lang="en-US" dirty="0" smtClean="0"/>
              <a:t>mm/</a:t>
            </a:r>
            <a:r>
              <a:rPr lang="en-US" dirty="0" err="1" smtClean="0"/>
              <a:t>dd</a:t>
            </a:r>
            <a:r>
              <a:rPr lang="en-US" dirty="0" smtClean="0"/>
              <a:t>/</a:t>
            </a:r>
            <a:r>
              <a:rPr lang="en-US" dirty="0" err="1" smtClean="0"/>
              <a:t>yyyy</a:t>
            </a:r>
            <a:r>
              <a:rPr lang="en-US" dirty="0" smtClean="0"/>
              <a:t>, MON-DD-YYYY</a:t>
            </a:r>
          </a:p>
          <a:p>
            <a:r>
              <a:rPr lang="en-US" dirty="0" smtClean="0"/>
              <a:t>Excel calculates dates mathematically. This  allows for date and time calculations to be made quickly (</a:t>
            </a:r>
            <a:r>
              <a:rPr lang="en-US" b="1" i="1" dirty="0" smtClean="0"/>
              <a:t>January 1</a:t>
            </a:r>
            <a:r>
              <a:rPr lang="en-US" b="1" i="1" baseline="30000" dirty="0" smtClean="0"/>
              <a:t>st</a:t>
            </a:r>
            <a:r>
              <a:rPr lang="en-US" b="1" i="1" dirty="0" smtClean="0"/>
              <a:t> 1900 is DAY 1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Excel uses default date formats when it detects a date, but other formats can be applied.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Working with Cells and Ranges</a:t>
            </a:r>
            <a:endParaRPr lang="en-US" sz="6600" dirty="0"/>
          </a:p>
        </p:txBody>
      </p:sp>
      <p:pic>
        <p:nvPicPr>
          <p:cNvPr id="6" name="Picture 5" descr="exc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" y="276225"/>
            <a:ext cx="2381250" cy="2381250"/>
          </a:xfrm>
          <a:prstGeom prst="rect">
            <a:avLst/>
          </a:prstGeom>
        </p:spPr>
      </p:pic>
      <p:pic>
        <p:nvPicPr>
          <p:cNvPr id="7" name="Picture 6" descr="http://www.bridgeschristianchurch.org/images/library/compus.png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905000"/>
            <a:ext cx="2438399" cy="1854119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3791-ED6C-41A9-9553-5EAD255C39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Working with Cells and Cell Ranges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>
            <a:noAutofit/>
          </a:bodyPr>
          <a:lstStyle/>
          <a:p>
            <a:r>
              <a:rPr lang="en-US" sz="2200" dirty="0"/>
              <a:t>A group of cells is called a </a:t>
            </a:r>
            <a:r>
              <a:rPr lang="en-US" sz="2200" b="1" dirty="0"/>
              <a:t>cell range </a:t>
            </a:r>
            <a:r>
              <a:rPr lang="en-US" sz="2200" dirty="0"/>
              <a:t>or </a:t>
            </a:r>
            <a:r>
              <a:rPr lang="en-US" sz="2200" b="1" dirty="0" smtClean="0"/>
              <a:t>range</a:t>
            </a:r>
            <a:endParaRPr lang="en-US" sz="2200" dirty="0"/>
          </a:p>
          <a:p>
            <a:r>
              <a:rPr lang="en-US" sz="2200" dirty="0"/>
              <a:t>An </a:t>
            </a:r>
            <a:r>
              <a:rPr lang="en-US" sz="2200" b="1" dirty="0"/>
              <a:t>adjacent range </a:t>
            </a:r>
            <a:r>
              <a:rPr lang="en-US" sz="2200" dirty="0"/>
              <a:t>is a single rectangular block of cells</a:t>
            </a:r>
          </a:p>
          <a:p>
            <a:r>
              <a:rPr lang="en-US" sz="2200" dirty="0"/>
              <a:t>A </a:t>
            </a:r>
            <a:r>
              <a:rPr lang="en-US" sz="2200" b="1" dirty="0"/>
              <a:t>nonadjacent range </a:t>
            </a:r>
            <a:r>
              <a:rPr lang="en-US" sz="2200" dirty="0"/>
              <a:t>consists of two or more distinct </a:t>
            </a:r>
            <a:r>
              <a:rPr lang="en-US" sz="2200" dirty="0" smtClean="0"/>
              <a:t>cell or range references</a:t>
            </a:r>
            <a:endParaRPr lang="en-US" sz="2200" dirty="0"/>
          </a:p>
          <a:p>
            <a:r>
              <a:rPr lang="en-US" sz="2200" dirty="0"/>
              <a:t>A </a:t>
            </a:r>
            <a:r>
              <a:rPr lang="en-US" sz="2200" b="1" dirty="0"/>
              <a:t>range reference </a:t>
            </a:r>
            <a:r>
              <a:rPr lang="en-US" sz="2200" dirty="0"/>
              <a:t>indicates the location and size of a cell </a:t>
            </a:r>
            <a:r>
              <a:rPr lang="en-US" sz="2200" dirty="0" smtClean="0"/>
              <a:t>range</a:t>
            </a:r>
          </a:p>
          <a:p>
            <a:r>
              <a:rPr lang="en-US" sz="2200" dirty="0" smtClean="0"/>
              <a:t>The </a:t>
            </a:r>
            <a:r>
              <a:rPr lang="en-US" sz="2200" b="1" dirty="0" smtClean="0"/>
              <a:t>colon (:) </a:t>
            </a:r>
            <a:r>
              <a:rPr lang="en-US" sz="2200" dirty="0" smtClean="0"/>
              <a:t>between two cells identifies a RANGE</a:t>
            </a:r>
          </a:p>
          <a:p>
            <a:r>
              <a:rPr lang="en-US" sz="2200" b="1" dirty="0"/>
              <a:t>Range references </a:t>
            </a:r>
            <a:r>
              <a:rPr lang="en-US" sz="2200" dirty="0"/>
              <a:t>indicate the top-left and bottom-right corners of the cell </a:t>
            </a:r>
            <a:r>
              <a:rPr lang="en-US" sz="2200" dirty="0" smtClean="0"/>
              <a:t>range</a:t>
            </a:r>
          </a:p>
          <a:p>
            <a:pPr lvl="1"/>
            <a:r>
              <a:rPr lang="en-US" sz="2200" dirty="0"/>
              <a:t>Adjacent:  A1:G5 		 A15:A30 		 C15:G15</a:t>
            </a:r>
          </a:p>
          <a:p>
            <a:pPr marL="457200" lvl="1" indent="0">
              <a:buNone/>
            </a:pPr>
            <a:endParaRPr lang="en-US" sz="2200" dirty="0"/>
          </a:p>
          <a:p>
            <a:r>
              <a:rPr lang="en-US" sz="2200" dirty="0" smtClean="0"/>
              <a:t>The </a:t>
            </a:r>
            <a:r>
              <a:rPr lang="en-US" sz="2200" b="1" dirty="0" smtClean="0"/>
              <a:t>Semicolon (;) </a:t>
            </a:r>
            <a:r>
              <a:rPr lang="en-US" sz="2200" dirty="0" smtClean="0"/>
              <a:t>links multiple ranges in </a:t>
            </a:r>
            <a:r>
              <a:rPr lang="en-US" sz="2200" dirty="0" err="1" smtClean="0"/>
              <a:t>NonAdjacent</a:t>
            </a:r>
            <a:r>
              <a:rPr lang="en-US" sz="2200" dirty="0" smtClean="0"/>
              <a:t> Ranges</a:t>
            </a:r>
          </a:p>
          <a:p>
            <a:pPr lvl="1"/>
            <a:r>
              <a:rPr lang="en-US" sz="2200" dirty="0" smtClean="0"/>
              <a:t>Nonadjacent:  A1:A5;F1:G5</a:t>
            </a:r>
          </a:p>
          <a:p>
            <a:r>
              <a:rPr lang="en-US" sz="2200" b="1" dirty="0" smtClean="0"/>
              <a:t>&lt;Ctrl&gt;&lt;A&gt; </a:t>
            </a:r>
            <a:r>
              <a:rPr lang="en-US" sz="2200" dirty="0" smtClean="0"/>
              <a:t>may be used to select a contiguous Range of cells</a:t>
            </a:r>
            <a:endParaRPr lang="en-US" sz="22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631C-BB81-4196-9B91-F940329A7DD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Selecting Adjacent Cell Ranges</a:t>
            </a:r>
            <a:endParaRPr lang="en-US" dirty="0"/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288099" y="1066800"/>
            <a:ext cx="8839200" cy="5181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</a:pPr>
            <a:r>
              <a:rPr lang="en-US" sz="2400" dirty="0" smtClean="0"/>
              <a:t>Left Click the cell in the upper-left corner of the adjacent range to be selected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Drag the mouse to the lower-right corner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Release the mouse button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Or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Left Click the cell in the upper-left corner of the adjacent range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Press and hold the </a:t>
            </a:r>
            <a:r>
              <a:rPr lang="en-US" sz="2400" b="1" dirty="0" smtClean="0"/>
              <a:t>Shift</a:t>
            </a:r>
            <a:r>
              <a:rPr lang="en-US" sz="2400" dirty="0" smtClean="0"/>
              <a:t> key and click the cell in the lower-right corner of the adjacent range, and then release the Shift key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Or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Left Click on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Cell, press and hold the &lt;Shift&gt; key and use the arrows (</a:t>
            </a:r>
            <a:r>
              <a:rPr lang="en-US" sz="2400" dirty="0" smtClean="0">
                <a:latin typeface="Arial Black"/>
              </a:rPr>
              <a:t>↑  ←   →   ↓</a:t>
            </a:r>
            <a:r>
              <a:rPr lang="en-US" sz="2400" dirty="0" smtClean="0">
                <a:latin typeface="Calibri" panose="020F0502020204030204" pitchFamily="34" charset="0"/>
              </a:rPr>
              <a:t>)</a:t>
            </a:r>
            <a:r>
              <a:rPr lang="en-US" sz="2400" dirty="0" smtClean="0">
                <a:latin typeface="Arial Black"/>
              </a:rPr>
              <a:t> </a:t>
            </a:r>
            <a:r>
              <a:rPr lang="en-US" sz="2400" dirty="0" smtClean="0"/>
              <a:t>to select a range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Or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Select a cell within the </a:t>
            </a:r>
            <a:r>
              <a:rPr lang="en-US" sz="2400" dirty="0" smtClean="0"/>
              <a:t>desired contiguous range </a:t>
            </a:r>
            <a:r>
              <a:rPr lang="en-US" sz="2400" dirty="0"/>
              <a:t>and press &lt;Ctrl&gt;&lt;A&gt;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8CC2-3026-45BD-83FB-92BCEFC625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Selecting Nonadjacent Cell Ranges</a:t>
            </a:r>
            <a:endParaRPr lang="en-US" dirty="0"/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449893" y="1295400"/>
            <a:ext cx="86868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Select the first Range</a:t>
            </a:r>
          </a:p>
          <a:p>
            <a:pPr lvl="1"/>
            <a:r>
              <a:rPr lang="en-US" dirty="0" smtClean="0"/>
              <a:t>Press the &lt;</a:t>
            </a:r>
            <a:r>
              <a:rPr lang="en-US" b="1" dirty="0" smtClean="0"/>
              <a:t>Ctrl&gt;</a:t>
            </a:r>
            <a:r>
              <a:rPr lang="en-US" dirty="0" smtClean="0"/>
              <a:t> key as you select additional ranges</a:t>
            </a:r>
          </a:p>
          <a:p>
            <a:pPr lvl="1"/>
            <a:r>
              <a:rPr lang="en-US" dirty="0" smtClean="0"/>
              <a:t>Release the &lt;Ctrl&gt; key</a:t>
            </a:r>
          </a:p>
          <a:p>
            <a:pPr lvl="1"/>
            <a:r>
              <a:rPr lang="en-US" dirty="0" smtClean="0"/>
              <a:t>(It is easier with a mouse than with the Keyboard)</a:t>
            </a:r>
          </a:p>
          <a:p>
            <a:r>
              <a:rPr lang="en-US" dirty="0" smtClean="0"/>
              <a:t>To </a:t>
            </a:r>
            <a:r>
              <a:rPr lang="en-US" b="1" dirty="0" smtClean="0"/>
              <a:t>select ALL </a:t>
            </a:r>
            <a:r>
              <a:rPr lang="en-US" dirty="0" smtClean="0"/>
              <a:t>the cells in a worksheet:</a:t>
            </a:r>
          </a:p>
          <a:p>
            <a:pPr lvl="1"/>
            <a:r>
              <a:rPr lang="en-US" dirty="0" smtClean="0"/>
              <a:t>Click the </a:t>
            </a:r>
            <a:r>
              <a:rPr lang="en-US" b="1" dirty="0" smtClean="0"/>
              <a:t>Select All </a:t>
            </a:r>
            <a:r>
              <a:rPr lang="en-US" dirty="0" smtClean="0"/>
              <a:t>button located at the intersection of the row and column selectors </a:t>
            </a:r>
          </a:p>
          <a:p>
            <a:pPr lvl="2"/>
            <a:r>
              <a:rPr lang="en-US" dirty="0" smtClean="0"/>
              <a:t>But why would you need to do that?!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8CC2-3026-45BD-83FB-92BCEFC625A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5948295"/>
            <a:ext cx="7331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(This can be difficult to do with a laptop Mouse Pad)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Nonadjacent Range</a:t>
            </a:r>
            <a:endParaRPr lang="en-US" dirty="0"/>
          </a:p>
        </p:txBody>
      </p:sp>
      <p:pic>
        <p:nvPicPr>
          <p:cNvPr id="4" name="Content Placeholder 3" descr="FigEX1-18.bmp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r="25764"/>
          <a:stretch/>
        </p:blipFill>
        <p:spPr>
          <a:xfrm>
            <a:off x="521608" y="1676400"/>
            <a:ext cx="7843277" cy="3657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2963</TotalTime>
  <Words>780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Entering Data in Cells</vt:lpstr>
      <vt:lpstr>Entering Numbers in Cells</vt:lpstr>
      <vt:lpstr>Entering Dates </vt:lpstr>
      <vt:lpstr>Working with Cells and Ranges</vt:lpstr>
      <vt:lpstr>Working with Cells and Cell Ranges</vt:lpstr>
      <vt:lpstr>Selecting Adjacent Cell Ranges</vt:lpstr>
      <vt:lpstr>Selecting Nonadjacent Cell Ranges</vt:lpstr>
      <vt:lpstr>Nonadjacent Range</vt:lpstr>
      <vt:lpstr>Moving or Copying a Cell or Range (with the Mouse)</vt:lpstr>
      <vt:lpstr>Moving or Copying a Cell or Range (With Ribbon Cut and Paste Icons)</vt:lpstr>
      <vt:lpstr>Dragging a Range</vt:lpstr>
    </vt:vector>
  </TitlesOfParts>
  <Company>Course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Course Technology</dc:creator>
  <cp:lastModifiedBy>Nolan R. Tomboulian</cp:lastModifiedBy>
  <cp:revision>274</cp:revision>
  <dcterms:created xsi:type="dcterms:W3CDTF">2001-08-29T21:35:42Z</dcterms:created>
  <dcterms:modified xsi:type="dcterms:W3CDTF">2014-06-15T12:42:25Z</dcterms:modified>
</cp:coreProperties>
</file>