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493" r:id="rId2"/>
    <p:sldId id="302" r:id="rId3"/>
    <p:sldId id="599" r:id="rId4"/>
    <p:sldId id="508" r:id="rId5"/>
    <p:sldId id="509" r:id="rId6"/>
    <p:sldId id="510" r:id="rId7"/>
    <p:sldId id="549" r:id="rId8"/>
    <p:sldId id="513" r:id="rId9"/>
    <p:sldId id="517" r:id="rId10"/>
    <p:sldId id="514" r:id="rId11"/>
    <p:sldId id="600" r:id="rId12"/>
    <p:sldId id="512" r:id="rId13"/>
    <p:sldId id="515" r:id="rId14"/>
    <p:sldId id="516" r:id="rId15"/>
    <p:sldId id="518" r:id="rId16"/>
    <p:sldId id="598" r:id="rId1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Navigation" id="{36069488-4830-435B-8827-D3B8AEDE5DE0}">
          <p14:sldIdLst>
            <p14:sldId id="493"/>
            <p14:sldId id="302"/>
            <p14:sldId id="599"/>
            <p14:sldId id="508"/>
            <p14:sldId id="509"/>
            <p14:sldId id="510"/>
            <p14:sldId id="549"/>
            <p14:sldId id="513"/>
            <p14:sldId id="517"/>
            <p14:sldId id="514"/>
            <p14:sldId id="600"/>
            <p14:sldId id="512"/>
            <p14:sldId id="515"/>
            <p14:sldId id="516"/>
            <p14:sldId id="518"/>
            <p14:sldId id="5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0099"/>
    <a:srgbClr val="CC3399"/>
    <a:srgbClr val="CC0000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F11B414-B4B6-44C4-97E2-6CF486E5BFCD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02A5048-BF07-4214-8E02-A0486D24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0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5011A8-14A0-46DC-8704-AB356B56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3FAD-3CCB-4412-BD57-4302763406B3}" type="datetime1">
              <a:rPr lang="en-US" smtClean="0"/>
              <a:t>6/15/2014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Feb-19-2013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E509-71A0-4057-B9EF-7EAC6EE3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F1B-7E3D-4630-9A6E-69DCF4C00D3E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2412-27B7-41EF-9782-5B86628B2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D141-5820-48F9-9D1C-F9E01FDCDC80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714F-8545-4308-8F47-A4480680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7243-C7F5-4FBE-9926-718329DA107A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AFA5-0CD4-452B-BD06-6408DAF8FACF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3791-ED6C-41A9-9553-5EAD255C3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A976-6DDD-4B86-9A4A-797978181ED7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0EB0-0A8F-46E0-9DFC-EE94E8CFB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5CBE-A143-4A01-856D-16F69AA50254}" type="datetime1">
              <a:rPr lang="en-US" smtClean="0"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D943-5E0B-4924-BEA6-50D6FCFA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687B-E99C-4391-85E0-D700C4B036C5}" type="datetime1">
              <a:rPr lang="en-US" smtClean="0"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Feb-19-2013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9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DBEF-DA6B-4AD9-94C8-2B6D0B587AFD}" type="datetime1">
              <a:rPr lang="en-US" smtClean="0"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4D83-8A1D-49D2-8F64-70E7926C857C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EF92-8271-4CA8-A9EF-41AA27307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9F24-296A-4162-B552-4B853648C8A1}" type="datetime1">
              <a:rPr lang="en-US" smtClean="0"/>
              <a:t>6/15/2014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tx1"/>
                </a:solidFill>
              </a:rPr>
              <a:t>Feb-19-2013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E35F-3833-4280-851B-461A05ACF8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6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level`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l`evel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E493-A597-49E3-86A7-7A6B272EE27F}" type="datetime1">
              <a:rPr lang="en-US" smtClean="0"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Feb-19-2013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03_Navigation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omboulian@yahoo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mcomputing.com/excel/keys/excel_fkeys.htm" TargetMode="External"/><Relationship Id="rId2" Type="http://schemas.openxmlformats.org/officeDocument/2006/relationships/hyperlink" Target="http://office.microsoft.com/en-us/excel-help/excel-shortcut-and-function-keys-HP010073848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dmcomputing.com/exce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03_Navigation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25447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Excel Worksheet Basics</a:t>
            </a:r>
            <a:br>
              <a:rPr lang="en-US" sz="6000" dirty="0" smtClean="0"/>
            </a:br>
            <a:r>
              <a:rPr lang="en-US" dirty="0" smtClean="0"/>
              <a:t>Terminology  </a:t>
            </a:r>
            <a:br>
              <a:rPr lang="en-US" dirty="0" smtClean="0"/>
            </a:br>
            <a:r>
              <a:rPr lang="en-US" dirty="0" smtClean="0"/>
              <a:t>Navigation </a:t>
            </a:r>
            <a:br>
              <a:rPr lang="en-US" dirty="0" smtClean="0"/>
            </a:br>
            <a:r>
              <a:rPr lang="en-US" dirty="0" smtClean="0"/>
              <a:t> The Ribbon</a:t>
            </a:r>
            <a:endParaRPr lang="en-US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MALkDASIAAhEBAxEB/8QAHAAAAgMBAQEBAAAAAAAAAAAABQYABAcDAQII/8QARhAAAQMDAgMEBwYDBQYHAQAAAQIDBAAFERIhBjFBEyJRYRQycYGRobEHI0JSYsEVM9EWJFNy8CU0gpOi4RdDRIOSsuLx/8QAGQEAAgMBAAAAAAAAAAAAAAAAAwQAAQIF/8QAKREAAgIBBAIBAwQDAAAAAAAAAAECAxEEEiExE0FRFCJxBTJCYYHB0f/aAAwDAQACEQMRAD8A3GpXmary58WGjXLfbZSeWtQGaptLshZqUG/tPas4DzxH5kxnSPjpxRGNNYlJCmHErBGQQedZVsJPCZbTRYqV5mvFuJQkqUQAOpreSj2vMgDJO1BL5xPb7Ox2kp9LeR3QUkqV7Ejf6UkTOMb1d1L/AIJEEeOk96TJI7o8d8JH1pWzVQh1yEjU5GlvzY7CCtx1KUgZJJwPjS9P47sUNRQqc0tQ/C2Cs/KszlejyXddyuUy6yP8NpRDefJR2+ANErfari4Em3WJlho/jWnUr4rI+lKy1dj6DKmK7YyOfaRHWspiQZjx8mgn6muX9u7kvdqyTSPPSP2qp/A7wARInpaB6Id0ge5AFcHLM+gZXcApWepcP70B32/JvxwCn9uLnzXZ5aR4p0n9q+2/tBKSBIhvt5P42v6Ggr8BxpxITLQMj8zg39xrkTMQk6VoWPBMg7+5YINZ89q5yzXjg/Q4xeO7c+rSpSUq/KSUn5ijce+QH0g9toz+fl8Rt86zJak6QJsUYVz1MhXzQf2qRY7CyV2+Qtoj/CVrSPcNx8KLHW2J88mHRB9GutrQ4kKQpKknkQdq+hisxjXK4QO+4olBP81hX16H3imW18Udon+8gOoH4204Ukeaevu+FN1a2E+JcApUSXXI1VK4RpTMpoOx3EuIPVJrsDTiaaygB7UqVKshKlSpUIBb9cpEcNRLa2HZ0g6Wwr1UDqpXkB+w615beHo8dXbzVKmzFbrff73uSOQHlX0UJaviXnThWhSUZ2ylWncewpx7xRigRipybl6Nt4XB86EJTgJSB4Y2oTORHSC7FeZaUkFbmFADGPWPmPHwBFe8TvqjWlx5KgnQtBVqVpBTqGRn2ZrNUWe6Xqe3rubzjSlZ0r3Gg89uWMbe+g6m5Qajg3XXuWWzT4l1RJt0WUlPfktJdS34AjO/gKSOJeNHFSfQLF/epajp7VIJQg+CR1PnQ/iq/PvyBYbEVOvKIQ863zWR+EdAAPcKFxIjrMsWLh3Q9cXAfS5yQcMjqlJ6DxPM/Kl53Ts4QSFaXLOC2WY8wGcpy63lw/7sFaktn9RGcn9KfjTTbOCrldQ2/wAQSTHZABRDZAASPDA7qfmfOmHhrhy3cORgoaXZRGXJSxuT1A8BViZd+aI256HH0Far0+Sp2P0dYlrtNnb1x4zLSsfzFJyo+870PuN+jNkpSpTh8Eiqi1yXXO1cWlOttSkKd5Lx0HTNUJ6Y8pa3mmnFIeZzlR09k5455EbGj+GC7Bqb9FKfxI8UrLMYlKeaiScfCgEriCfrJ7JKUpwVq7JR0g9TvRWXNZbTJQZMZhuQwlp5phBWCR+IcsGgk+5wnA8l2bNcDzKGXOzaQnWhGNOc+GKmyHqJN0vkl7u1whPIQkpey32qsskaUnkdj1oR/amSD95CSvAz3SU7eO4NWJV0t0kPh2XcEB5hLDh7NBygchtXJ+XHkJn9ne2Urlx0sZfYLWhKRjYg7dM+yqdVfuBpSl8nRji2MSC52zCuQJ3+lF4txiz8qS4y6fzpPfHvG4pVuFqKkvPNwEqbUhtuOqK5rbT0UtZG5Pu6nwqndUoajqTbXErYilDJlBQSp107qDeN8eVBlpapfteDStkuzTY1wWDhpSXgNilwhKz5BXI+xQq+iOzKUpyGosvoOVNkafinp7RtWRweJpcN4NXBCnNKiCTs4n2jr76erVxAxMaQ4HNen1XW9lt+IHh7DsfAUpbp5V9hoWKXQ1wpb7MkhKzEmbZPNLmOih1Hnz3pstV7RLcEWSnsJgGez/CvzSevs5ilOI8zdEpjydCXj/JeTsFnwH5VDqPhXUNekEwJ5Uh9Byy+DhQV0wRyP1q6dRKp/wBFTrjP8j9XtLHDt8d9K/g94OmcgZadOwkJ8R5+IpmBrtV2RsjuiJSi4vDPalSpWyjjIisyW+zfQlxHgoUN/s/GBOmRNQD+FElaR9aMV4axKEZdotNroX51ltMRlUuYhySWu8kSHVOb9MAmljiW5JsNlUptKGp07OyRjsknpjpzpmuTgn3huKCSzF+8dHQnp/r20gPZ4n47LbhzDintHB00pxgfH6VzNRKLniPSGal7YPaadsNoZUygqvt3+7ZSdyy2evkT1NOvDtvh8NWzsknXIV3n3uri/D+lLESQLnxLPvTpy2hRjRR0SBso/tV16eX3BpJ0g4TRdPVnlkskMUx2U8NWgqbA1YRuMH2V8IdMRYLKwqTgKStCgpBT1CvCqcZ52GwgsuH0h3dDjTwKQNtlpx03qsfS5/aN22O482FfeOJ/GfMnYU4viIv/AGz24XJtC1dnpdXqKsH1EE88JoBLkyZpXqcUsoSVaM9B4CmCTYpcpILsRuAsDGsvp0e8E5HtHwpQuSXbfKU0XWlLQchxlwKSfeKJCEU+Sm2C5ThOcnehUhVXVONuyA3JeDCTzdKSpI8Mgb4/1vV0WRnWpqUs9ouIX2HG3AtpwoV3wkjGe5uBsc86a1GmnQ1nlPpmU8is6rfNfdstcu8Tm4sJBy4rCnNJKWx1KvDb418T0huQsJACFKKkJ1ZKUknAPnjod/GrFohSPR37wtbseFD5uoVoU8vo2g9c9TyApYsJ3idDhKabtCmVR7eRHW7qKX31ZycEDcDfqRQxy+RHpxU6hwaFkszEJAdSMbFScYVzPTwoU/LLjS0qjxC4tWS8lnDg8gc49+M+dUFb1iUIy7NKTQxy2krjtNLWgxV9/wBLZQXVyXc4xk7g7jYn2ZoYyZ1qnoSklp7AKmysHKf1eH1FcbdcFwlqSUB2O5s6yrksfsfOj3aqYYSzCeUiFMSS25Hihx6Tzy2pXMFPxoOHH7ZdGstrK7Gbhy9peOhwKSvI7VrV54C0n3Eg+VaKw4m8QtJUFS2UaklO3ap8R4Hb3EV+elzp0Oa2pxRQ7GOnSeoOM58cjH/9zWmcG3/Ko8hlXdSdQTzx+dHw+YHjSGpo8b3R6YeEt35HWdEVfLXlpwt3OIoLaeSMHO+FDyPIjoQR0o5wbxB/HLae3ARNYV2b7Z5gjrQ9xxEG7NyGz9w6ntR4Fs4C/gSlX/yoDeHF8K8bR57YxEm911I/NU0trrlj0yprejTxyr2vhpxDrSHG1BSFAFJHUGvuuwKkrlJcDLDjqvVQkqPurrQnil0t2Z0D8ZSn4kVmb2xbLSy8AKK6pu0XK4LP3jpV3vMc/nmlHhT+62C/3f8A8xSVJB8AM/vmmySkjg0DqtvJ99LcJrH2eXFtAOdCicf5lVwk8vI96F6C8ItsjsJOCE5Vvvk7k/E0X4dddM7t2i+kMJyXGWe1KCdhkeHOgtqnxGJrjklQCQjS2CnIzn2Hp9aKQX4wsTsuPb5aXEtkOPol6U6wPy55DNdhfbDHyKSeZFi43VbvaPKUlTkjYLSnT92OW3nzqi3eJcdsNsvrDeN285SfaKGTn8SCgHZACR7gKqKe86LFYRhvkMSZcF1hbikOJlAjSgEKQfE97cDblk18xk2W5qSy++u2SjslwjWwo+ee8n4kUDW8nPfVhOe8fAURmWdtmClxSJapT/eYYIA0o563PDI5JByc5rRRL9wXfYLPbiKJTONSXYii6CPZjPyoVwrYJnELctEZbDMIFPbyHU6tKuY0gczgdSNiPACiXCHEPENvf7GxNOzmdWVRdClo8TuPVPXn7qdocZ61uyZSbc5CauS+3diPFOWncd45G2DgHx3NNz/UZVaGdWM/H+yQr3WIU/8Aw3/v8ZLlxSqA4vCyEFCwOgT7eWelAvtDvEeROas1rSlu22v7tKUY0rcGxPnjl71eNMnFvFb7rAixhoSD3lNnvJA8OmaR7grhiMvTFZvE1zqp95thPySVVytLbKyP3DWo006kpNYTKUS0S5rCX2lRkNnVu88Enbntz+VD5LK2HVNr0kpOxSchQ6EeR50RhyYS1huWgR4ocQv7tK3VFIPeTkqzuMDJ257Cqt2ltTZSpDbXZFRVlI5ac9z3hOAfZTQqUTRawvF0O2pRwJR1MKzjs3wO6c9AcaT7RQk14lxbK0utkBbZC0k9CN6zKO6OC4vDDF6cS7GadRHhx9K/Vbc1PdRhW379KtcHzzHuAaKyEOEKQP1Cu6lQHlXFmVMcjR3FpeSluJ2vddSF7q6czihzTEaOn0yG+txLDwLbiklJUkEdOm1AcFOtwNqWJJo3ttxD/D1tkOglLUlLCv8AIslGPZhYPuqr9oEZcvgpqSs/3iOpOVfqScH55ripzs/s2nPjoNafaCP3o7xG0F8IXNJ5Bbp/6ya5Mehh9lj7OroLnw2wVH7xnuqB8OY+uPdTRWVfYtMJ9Jik80nr+VX9FVquK7dT3QTFbFiR7S/xof8AZrSfzPAfI0wUB4zT/sfXj+W6g+zfH71LVmtkg8SRRSjt+FW0jf7n6UD4cZD9qmQF8nEOox5g5HyVRzhl0PWlbS9+xcKSPI0IZQu23h1GCQohaB+YjmB5lJNcHrA4vaMllhcaU6w5nU2spOaYLbHYc4XkPOLt6Vq16FOE9rkdAOQ9vnXT7TrR6Fc03KOMxpeO8OWr2+dAeHpjTTriHnIjIUnPbvsBwp8k+ZzXZjPfSmhZ/bJn1NfzKcVn1iFfEA1XL21fE4KRpP3mE9zK2yklP4FYPiPpVQuedMReVwDZZU74HemC0x4tzZS842udNCP5CO0RpI2CnHlZbGcZ5dRypSU5519qnyvQ/Qw+6IwUVdjrIQVHqR1NWUWpV3vDqvR0XCYoFWlDMWWdCvAJ0K0n6VqKBb+A+DtF7V6TLknU404rWX3CPVGfwpG3kN/GkbglEK0tr4qvJBjxllqEzjeQ/wBdPXujO/TfPKlviG+TeIbkufcV5cIwhCd0tJ56Uj9+tU0n2Wm1yguplmRZ27rGWlLa5CmH2f8AAc9YAfpIxjO/7eW02hIdhcRMqVbXQVIfQglyKvxSQCcH6486DR0zWbbdoaozxZ7Jt55J5t6TlKseGDzHQirTjMi3MJaugXoUUJCy0rGFJzsvGFAbDalp1OD3wO7p9fDU1/T6n/D/AOnW88GPtNLm8Pym71btyVx1BTrY/Ukc/d8KUtQUAUkEGiUlD9tl9vDfda1bpeYcKD8RVqG+q/3Ntm59kt9eSHgA24+oDISpQwCTjGefnnemYyUllHGvplTY65doBHlXhpnVw/cJqFSblGhWVhlOFuqb0BX/AAg+zf60Jm2r0WSwn0lqRFfSVokM7pUhJ73sI8KsEFIUeU408WUzsBlhomOtATqS0MhQO558x50soAChtg4o4+4uNb0ydLrTshRcQ+zJOlWrcJUgHYgVQsVsfvN4iW2KgrdkuBvb8KT6yj5AZNBgsZZuXpG4vpUj7PLZAOe1uUllkDyUoZPwBNMPFzoj8HTV9HFKxn9SjQiW6mZxnAtkRAVGsrOokcu2UNKE+3Go+6uH2vXFESzx7clW6yFKGeg5fOuO1ykMfAE+xY5vav8AK99EVtlYr9iTKlXJLuwAjuKI8dShj6VtVdmpYjgXs5kSqd3jCZbZMfq42oDbODjb54q5Xhoj5WDBn/CstLM5TTndRITjfooUSvsJTyA82cPskZIG4I5Gg9/iLt18d05CXV9uyR4k7j45+Io7GnJlxkSQAVacPJ8R1Purh317ZOI7F/yQLdYi3q2GDLbRpWToChnQsc0fuPL2Vm1+Wnhi9BcWNERKDXZhlbIKUDOy0gDGdjv5+VaZcohYWZkVJWw4AXEJO+3Ij9QoberVB4qhJizXEty0pzGlpHrf18xV6bUeN4l0yra1JZRnEp127NGX2kyc7ozLfdwhttPMISPzA8t9/AUAe+7I7wUkjUlQ5KHjRV+FJ4Xu5h3+K45FyV9mlRDTxxsc9fZzr5lufxBTcslkPzHQGIMVAKkgdfIjbbB88bV1YSx1ymLteijHiOPtF9xSY8VOypDuQn2D8x8hRvii0QLPZLI0x2y7jNBfdW4ML04wlAT+HmDjc93GTzobJlqm3GIL28v0eLpbWWGRlASdwUAgAkc8Dfz6nL7cRxVxszFs4AZWW44koyVBkAFWnb7vmrPUkDJ6UZNPoGA+I2bkyIKrix6K2pkiHFUrJaaB5lPQqJJydz1oIQlSgFkhJOCR4UyfaNOTN4ulhsENxUIjIHQBIyfmo/ClcmrIMDnEywpt5CNUxh8lEo4T2jGThpacHIwSPIGhsu9PuRXIrKOwjOAAspdUpKQFagEhRwMcthyoao18KNQh3bkkNKZcGpk9OqD4iqqgUq2UPIivT5V602t1RShGVAZxyx/SqUUuQs7ZTilL0dVzX3ltiW47LbQdmnXFEHyzmizWmQ4y0lMeC2hP3aHNSmycg9lq6qJ3OfIVwgwFhDz7TaX1xyhx1AVpXpOM6BjJyM974b12vM+KYrUW0rWuNJGoxlIyW1k8h1BJ2I3ocpZe1GVHHZ9TpMK8qRGatTUKYl0l52O7hkpHrHTtvnHsp/4XtEbgK0P8QzEuLucxHZQYy91AE7Y2BydvPAoZwlwlE4cjNcScYDs1pAVCtx2WpWNitPP2JPLr4Uy2aDcuKbyLtcwtlQGWGiNobZ/Ef1kcgfaeQFKXWpLZHr2brr/kw1wHbFwYsi4XFwKfK1OyHSdlunY79Qkd32lVZX9ol+Ve7y6tkkgkNspz0zt8TT19o/FLFvg/wS1q0oQkJcKTyGOVZbYmFTbiZSklTbPqpAzqWeQHx+lB09e+W70GbxybP9j1u7CNLklOEpCGEKI54GVY+IrSaD8KWs2mwRIjgw6E63BnOFnc/M0YrqroUk8s9qVKlWUBOKrWq5QNTKcyGCVtDlq8U+/9qTLfNcgu9oj1FesCPVP+tjWm4pM4os6o7y58ZIMZe8hA/CfzezxpPVU71ldhqp4eGfaJKG2zIY70NRwtvq0r+ngarS7cFJL8ApWys5U0DjveI8Ff6NCY771te7dghbR7qkn1SPAjwoizIJBk2Q5/xIazlQ/y+I+lcicfYyuCtMMe4Q1Qr3GE6HyJUnDjR8/D20k3HgCfBcXP4OnJlNFJSWVqAeQD0B6/I+ZrRGpduuqsLKostO3PBFVpVpkxnO2b1ZHJyPsceaeXwPuq69RZVwuiShGRk90EOEu2WNpJjvpWHZ0+S0W1qURlQTnfGB7zjzqiw89BZfu9tkOx20v9kwtpWl1zYndIGlQ8dq1qS+uY0Yt1gxbo1jCkrR3wPZjPypde4W4SfebLLlwtbjTgcDSlF1sKBznBz+1PV62L7A+BpYEC8Qpf8VeTJx6W6O3cQEH8W5V3cgdSeVDvRnD6pbUPEOJx8zWlSeEJz1yl3G18R2uRIktFrD4U1pScZxgnfYdKqN/Z9xKWLTEDduMeC/2iltTNRVlWonBSOlMx1UWlygcq8GemO7jOEf8AMT/WujNveffZYbU2XXv5aMnKvZ0/atMvHBPETt6vjsKHEXFuDQbQVyAjSNI3xg9c1S/sJxHi0+lS7ND/AIYAEOLlKUSMg4ICfdzq/qotdoqMG+0IqrYpmLJkvIUpEV4MvJJCSgnrgZJA9tFIkG1M3h203h1DkSSyPRpTSuzS2ojYkZxn2k/Omp3heyNyJUm9cU9quSQX2baxhKsbAb6j9K72s8OW1ZXwrwuuXIT/AOrnHXp89yQn5UKWpWOzXib4FuNwvxRxNNT2KG0NRkKZVdFkttvI5ZB5qGMchjzpktcXh3hB5DdmZ/j3EPISSMoaPXSOQ678/E0S9A4h4oOLjNUuOTsxF7rQHmvlj2aj5UbZtdi4WilVxcaAA/3dvOFH9R5r9+3lS09S2sLj8BVWl3yDLLw5cL3N/il6kds8DqS8oZbZHPDY5KPn6o/Ua++LeMIlkhqtVhV96M9o9q1HPUk9VUvcXfaHInpVGgAx4uNOBsois7effnvhiOlSlqOwH18hVV0yseWabx2eynn7rO7FkqWtxW5O+fE1q32W8MIemNuYPokBWpRKf5rvMf1PuFLHCXDL8mWmBBCVS3Rl18jIbTncnyHh1Py3+y2uNZ7c1BhpIbbHM81Hqo+JNdOuCS4AWTLw5V7UFSjASVKlSoQlfK0haCkgEEYIPI19VKhBKvdjXa9ciGkuQzutvGS0P3H0oCuKCoSISu9sdOfCtSUM8+VLd34aS4oyLWpLL/VojDavPbkfl5UlfplLmIeu3HDEuVJRJIExKtadioYCx/X616xc7nbQFRHxJjjoRuPaDyqzMbAdVHucdTTo272xPsPX3Zoe9bHWiHYT2VDl0PxrmypkngaUkwojii2zEBFzh4/UADirIFknJAYn6B+VwhX/ANgflSdKekNrxNjEq372nB+NUHVNKOsKUn2iheIvI9u8MMv+o5EcB/LlJ+Rx8qqL4JVnLbYHmH+X/TSWJLjY+5krz4JJqJvFwbG811Kf8xq/FL0ybmOCuB3lesTjzk//AIr1vgRlO7qWwfFb5I+QH1pMc4gmgYNxk+6qT93kODK5zy/IrIrSqnkrcaQOHrLAAMuZFaA3+7bBV8VlRrjL4k4Wt2AhC5riN068qSD5A7D3Csvdmsk5UpaldcqzVCRLQs/dhWMYCQev70SOnb7MuQ+Xv7S58hJbhBMZsDHdHepCuN1fluKW+4VLJ3Kjkn319MWy4yyMM9ijmVrGPlzopHssKKQuSr0h3IAB9XPkOppuuiMfRhyAcKBKuZBQnQz1dI2/705cL8NvS5HoNlZ7RzYvPr5IB6qP0A91MvDnBNyvS0uTkLgQBggqGHHB+lPT2n4VqdotMGzwkRLcwlllOOW5UfFRO5PmadhDACU/grcNcPxeHoAjRQVuK7zzyvWcV4n9h0oxUqUUESpUqVCEqVKlQhKlSpUISpipUqEK82FGmsFmUyl1s9FDl5jwpancIAKK7XKUznfsne8n3HmPnTbUrEoRl2i1JrozObCusLKZkBxaBtrbGtJ+HL3gUIcRbnlYcYShY/4TWxGqsm3wpiQmVEYeAOQHGwrBxjO9Alpl6Cq5+zG3rTCc9R1ac742P1qk/Y0r3TMUP+En961t7g6xuq/3Mt4/w3FJ/eh54GtJ31yx/wC9/wBqF9Pg35TJ3eHQo5M4+5v/AL1xPDsf8c14+SQB/WtcPAtpPNyZ/wA0f0rsxwDYtH3jchw55qeP7YraqK8hjws1rZ3Ulbn+dZNXLfBLytFotinSQT9w1nl5j+tbJG4R4fY2TaYqyB6zzYcOfHvZ3o222hsYbQlI8EjFGjWYdhk9t4Avc8FU5TdvQD6q8OKPuScD408WDg2z2UocbYEiUncSHwFKB/T0T7qY6lEUUgbk2eYFe1KlaKJUqVKhCVKlSoQ//9k="/>
          <p:cNvSpPr>
            <a:spLocks noChangeAspect="1" noChangeArrowheads="1"/>
          </p:cNvSpPr>
          <p:nvPr/>
        </p:nvSpPr>
        <p:spPr bwMode="auto">
          <a:xfrm>
            <a:off x="63500" y="-630238"/>
            <a:ext cx="16954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MALkDASIAAhEBAxEB/8QAHAAAAgMBAQEBAAAAAAAAAAAABQYABAcDAQII/8QARhAAAQMDAgMEBwYDBQYHAQAAAQIDBAAFERIhBjFBEyJRYRQycYGRobEHI0JSYsEVM9EWJFNy8CU0gpOi4RdDRIOSsuLx/8QAGQEAAgMBAAAAAAAAAAAAAAAAAwQAAQIF/8QAKREAAgIBBAIBAwQDAAAAAAAAAAECAxEEEiExE0FRFCJxBTJCYYHB0f/aAAwDAQACEQMRAD8A3GpXmary58WGjXLfbZSeWtQGaptLshZqUG/tPas4DzxH5kxnSPjpxRGNNYlJCmHErBGQQedZVsJPCZbTRYqV5mvFuJQkqUQAOpreSj2vMgDJO1BL5xPb7Ox2kp9LeR3QUkqV7Ejf6UkTOMb1d1L/AIJEEeOk96TJI7o8d8JH1pWzVQh1yEjU5GlvzY7CCtx1KUgZJJwPjS9P47sUNRQqc0tQ/C2Cs/KszlejyXddyuUy6yP8NpRDefJR2+ANErfari4Em3WJlho/jWnUr4rI+lKy1dj6DKmK7YyOfaRHWspiQZjx8mgn6muX9u7kvdqyTSPPSP2qp/A7wARInpaB6Id0ge5AFcHLM+gZXcApWepcP70B32/JvxwCn9uLnzXZ5aR4p0n9q+2/tBKSBIhvt5P42v6Ggr8BxpxITLQMj8zg39xrkTMQk6VoWPBMg7+5YINZ89q5yzXjg/Q4xeO7c+rSpSUq/KSUn5ijce+QH0g9toz+fl8Rt86zJak6QJsUYVz1MhXzQf2qRY7CyV2+Qtoj/CVrSPcNx8KLHW2J88mHRB9GutrQ4kKQpKknkQdq+hisxjXK4QO+4olBP81hX16H3imW18Udon+8gOoH4204Ukeaevu+FN1a2E+JcApUSXXI1VK4RpTMpoOx3EuIPVJrsDTiaaygB7UqVKshKlSpUIBb9cpEcNRLa2HZ0g6Wwr1UDqpXkB+w615beHo8dXbzVKmzFbrff73uSOQHlX0UJaviXnThWhSUZ2ylWncewpx7xRigRipybl6Nt4XB86EJTgJSB4Y2oTORHSC7FeZaUkFbmFADGPWPmPHwBFe8TvqjWlx5KgnQtBVqVpBTqGRn2ZrNUWe6Xqe3rubzjSlZ0r3Gg89uWMbe+g6m5Qajg3XXuWWzT4l1RJt0WUlPfktJdS34AjO/gKSOJeNHFSfQLF/epajp7VIJQg+CR1PnQ/iq/PvyBYbEVOvKIQ863zWR+EdAAPcKFxIjrMsWLh3Q9cXAfS5yQcMjqlJ6DxPM/Kl53Ts4QSFaXLOC2WY8wGcpy63lw/7sFaktn9RGcn9KfjTTbOCrldQ2/wAQSTHZABRDZAASPDA7qfmfOmHhrhy3cORgoaXZRGXJSxuT1A8BViZd+aI256HH0Far0+Sp2P0dYlrtNnb1x4zLSsfzFJyo+870PuN+jNkpSpTh8Eiqi1yXXO1cWlOttSkKd5Lx0HTNUJ6Y8pa3mmnFIeZzlR09k5455EbGj+GC7Bqb9FKfxI8UrLMYlKeaiScfCgEriCfrJ7JKUpwVq7JR0g9TvRWXNZbTJQZMZhuQwlp5phBWCR+IcsGgk+5wnA8l2bNcDzKGXOzaQnWhGNOc+GKmyHqJN0vkl7u1whPIQkpey32qsskaUnkdj1oR/amSD95CSvAz3SU7eO4NWJV0t0kPh2XcEB5hLDh7NBygchtXJ+XHkJn9ne2Urlx0sZfYLWhKRjYg7dM+yqdVfuBpSl8nRji2MSC52zCuQJ3+lF4txiz8qS4y6fzpPfHvG4pVuFqKkvPNwEqbUhtuOqK5rbT0UtZG5Pu6nwqndUoajqTbXErYilDJlBQSp107qDeN8eVBlpapfteDStkuzTY1wWDhpSXgNilwhKz5BXI+xQq+iOzKUpyGosvoOVNkafinp7RtWRweJpcN4NXBCnNKiCTs4n2jr76erVxAxMaQ4HNen1XW9lt+IHh7DsfAUpbp5V9hoWKXQ1wpb7MkhKzEmbZPNLmOih1Hnz3pstV7RLcEWSnsJgGez/CvzSevs5ilOI8zdEpjydCXj/JeTsFnwH5VDqPhXUNekEwJ5Uh9Byy+DhQV0wRyP1q6dRKp/wBFTrjP8j9XtLHDt8d9K/g94OmcgZadOwkJ8R5+IpmBrtV2RsjuiJSi4vDPalSpWyjjIisyW+zfQlxHgoUN/s/GBOmRNQD+FElaR9aMV4axKEZdotNroX51ltMRlUuYhySWu8kSHVOb9MAmljiW5JsNlUptKGp07OyRjsknpjpzpmuTgn3huKCSzF+8dHQnp/r20gPZ4n47LbhzDintHB00pxgfH6VzNRKLniPSGal7YPaadsNoZUygqvt3+7ZSdyy2evkT1NOvDtvh8NWzsknXIV3n3uri/D+lLESQLnxLPvTpy2hRjRR0SBso/tV16eX3BpJ0g4TRdPVnlkskMUx2U8NWgqbA1YRuMH2V8IdMRYLKwqTgKStCgpBT1CvCqcZ52GwgsuH0h3dDjTwKQNtlpx03qsfS5/aN22O482FfeOJ/GfMnYU4viIv/AGz24XJtC1dnpdXqKsH1EE88JoBLkyZpXqcUsoSVaM9B4CmCTYpcpILsRuAsDGsvp0e8E5HtHwpQuSXbfKU0XWlLQchxlwKSfeKJCEU+Sm2C5ThOcnehUhVXVONuyA3JeDCTzdKSpI8Mgb4/1vV0WRnWpqUs9ouIX2HG3AtpwoV3wkjGe5uBsc86a1GmnQ1nlPpmU8is6rfNfdstcu8Tm4sJBy4rCnNJKWx1KvDb418T0huQsJACFKKkJ1ZKUknAPnjod/GrFohSPR37wtbseFD5uoVoU8vo2g9c9TyApYsJ3idDhKabtCmVR7eRHW7qKX31ZycEDcDfqRQxy+RHpxU6hwaFkszEJAdSMbFScYVzPTwoU/LLjS0qjxC4tWS8lnDg8gc49+M+dUFb1iUIy7NKTQxy2krjtNLWgxV9/wBLZQXVyXc4xk7g7jYn2ZoYyZ1qnoSklp7AKmysHKf1eH1FcbdcFwlqSUB2O5s6yrksfsfOj3aqYYSzCeUiFMSS25Hihx6Tzy2pXMFPxoOHH7ZdGstrK7Gbhy9peOhwKSvI7VrV54C0n3Eg+VaKw4m8QtJUFS2UaklO3ap8R4Hb3EV+elzp0Oa2pxRQ7GOnSeoOM58cjH/9zWmcG3/Ko8hlXdSdQTzx+dHw+YHjSGpo8b3R6YeEt35HWdEVfLXlpwt3OIoLaeSMHO+FDyPIjoQR0o5wbxB/HLae3ARNYV2b7Z5gjrQ9xxEG7NyGz9w6ntR4Fs4C/gSlX/yoDeHF8K8bR57YxEm911I/NU0trrlj0yprejTxyr2vhpxDrSHG1BSFAFJHUGvuuwKkrlJcDLDjqvVQkqPurrQnil0t2Z0D8ZSn4kVmb2xbLSy8AKK6pu0XK4LP3jpV3vMc/nmlHhT+62C/3f8A8xSVJB8AM/vmmySkjg0DqtvJ99LcJrH2eXFtAOdCicf5lVwk8vI96F6C8ItsjsJOCE5Vvvk7k/E0X4dddM7t2i+kMJyXGWe1KCdhkeHOgtqnxGJrjklQCQjS2CnIzn2Hp9aKQX4wsTsuPb5aXEtkOPol6U6wPy55DNdhfbDHyKSeZFi43VbvaPKUlTkjYLSnT92OW3nzqi3eJcdsNsvrDeN285SfaKGTn8SCgHZACR7gKqKe86LFYRhvkMSZcF1hbikOJlAjSgEKQfE97cDblk18xk2W5qSy++u2SjslwjWwo+ee8n4kUDW8nPfVhOe8fAURmWdtmClxSJapT/eYYIA0o563PDI5JByc5rRRL9wXfYLPbiKJTONSXYii6CPZjPyoVwrYJnELctEZbDMIFPbyHU6tKuY0gczgdSNiPACiXCHEPENvf7GxNOzmdWVRdClo8TuPVPXn7qdocZ61uyZSbc5CauS+3diPFOWncd45G2DgHx3NNz/UZVaGdWM/H+yQr3WIU/8Aw3/v8ZLlxSqA4vCyEFCwOgT7eWelAvtDvEeROas1rSlu22v7tKUY0rcGxPnjl71eNMnFvFb7rAixhoSD3lNnvJA8OmaR7grhiMvTFZvE1zqp95thPySVVytLbKyP3DWo006kpNYTKUS0S5rCX2lRkNnVu88Enbntz+VD5LK2HVNr0kpOxSchQ6EeR50RhyYS1huWgR4ocQv7tK3VFIPeTkqzuMDJ257Cqt2ltTZSpDbXZFRVlI5ac9z3hOAfZTQqUTRawvF0O2pRwJR1MKzjs3wO6c9AcaT7RQk14lxbK0utkBbZC0k9CN6zKO6OC4vDDF6cS7GadRHhx9K/Vbc1PdRhW379KtcHzzHuAaKyEOEKQP1Cu6lQHlXFmVMcjR3FpeSluJ2vddSF7q6czihzTEaOn0yG+txLDwLbiklJUkEdOm1AcFOtwNqWJJo3ttxD/D1tkOglLUlLCv8AIslGPZhYPuqr9oEZcvgpqSs/3iOpOVfqScH55ripzs/s2nPjoNafaCP3o7xG0F8IXNJ5Bbp/6ya5Mehh9lj7OroLnw2wVH7xnuqB8OY+uPdTRWVfYtMJ9Jik80nr+VX9FVquK7dT3QTFbFiR7S/xof8AZrSfzPAfI0wUB4zT/sfXj+W6g+zfH71LVmtkg8SRRSjt+FW0jf7n6UD4cZD9qmQF8nEOox5g5HyVRzhl0PWlbS9+xcKSPI0IZQu23h1GCQohaB+YjmB5lJNcHrA4vaMllhcaU6w5nU2spOaYLbHYc4XkPOLt6Vq16FOE9rkdAOQ9vnXT7TrR6Fc03KOMxpeO8OWr2+dAeHpjTTriHnIjIUnPbvsBwp8k+ZzXZjPfSmhZ/bJn1NfzKcVn1iFfEA1XL21fE4KRpP3mE9zK2yklP4FYPiPpVQuedMReVwDZZU74HemC0x4tzZS842udNCP5CO0RpI2CnHlZbGcZ5dRypSU5519qnyvQ/Qw+6IwUVdjrIQVHqR1NWUWpV3vDqvR0XCYoFWlDMWWdCvAJ0K0n6VqKBb+A+DtF7V6TLknU404rWX3CPVGfwpG3kN/GkbglEK0tr4qvJBjxllqEzjeQ/wBdPXujO/TfPKlviG+TeIbkufcV5cIwhCd0tJ56Uj9+tU0n2Wm1yguplmRZ27rGWlLa5CmH2f8AAc9YAfpIxjO/7eW02hIdhcRMqVbXQVIfQglyKvxSQCcH6486DR0zWbbdoaozxZ7Jt55J5t6TlKseGDzHQirTjMi3MJaugXoUUJCy0rGFJzsvGFAbDalp1OD3wO7p9fDU1/T6n/D/AOnW88GPtNLm8Pym71btyVx1BTrY/Ukc/d8KUtQUAUkEGiUlD9tl9vDfda1bpeYcKD8RVqG+q/3Ntm59kt9eSHgA24+oDISpQwCTjGefnnemYyUllHGvplTY65doBHlXhpnVw/cJqFSblGhWVhlOFuqb0BX/AAg+zf60Jm2r0WSwn0lqRFfSVokM7pUhJ73sI8KsEFIUeU408WUzsBlhomOtATqS0MhQO558x50soAChtg4o4+4uNb0ydLrTshRcQ+zJOlWrcJUgHYgVQsVsfvN4iW2KgrdkuBvb8KT6yj5AZNBgsZZuXpG4vpUj7PLZAOe1uUllkDyUoZPwBNMPFzoj8HTV9HFKxn9SjQiW6mZxnAtkRAVGsrOokcu2UNKE+3Go+6uH2vXFESzx7clW6yFKGeg5fOuO1ykMfAE+xY5vav8AK99EVtlYr9iTKlXJLuwAjuKI8dShj6VtVdmpYjgXs5kSqd3jCZbZMfq42oDbODjb54q5Xhoj5WDBn/CstLM5TTndRITjfooUSvsJTyA82cPskZIG4I5Gg9/iLt18d05CXV9uyR4k7j45+Io7GnJlxkSQAVacPJ8R1Purh317ZOI7F/yQLdYi3q2GDLbRpWToChnQsc0fuPL2Vm1+Wnhi9BcWNERKDXZhlbIKUDOy0gDGdjv5+VaZcohYWZkVJWw4AXEJO+3Ij9QoberVB4qhJizXEty0pzGlpHrf18xV6bUeN4l0yra1JZRnEp127NGX2kyc7ozLfdwhttPMISPzA8t9/AUAe+7I7wUkjUlQ5KHjRV+FJ4Xu5h3+K45FyV9mlRDTxxsc9fZzr5lufxBTcslkPzHQGIMVAKkgdfIjbbB88bV1YSx1ymLteijHiOPtF9xSY8VOypDuQn2D8x8hRvii0QLPZLI0x2y7jNBfdW4ML04wlAT+HmDjc93GTzobJlqm3GIL28v0eLpbWWGRlASdwUAgAkc8Dfz6nL7cRxVxszFs4AZWW44koyVBkAFWnb7vmrPUkDJ6UZNPoGA+I2bkyIKrix6K2pkiHFUrJaaB5lPQqJJydz1oIQlSgFkhJOCR4UyfaNOTN4ulhsENxUIjIHQBIyfmo/ClcmrIMDnEywpt5CNUxh8lEo4T2jGThpacHIwSPIGhsu9PuRXIrKOwjOAAspdUpKQFagEhRwMcthyoao18KNQh3bkkNKZcGpk9OqD4iqqgUq2UPIivT5V602t1RShGVAZxyx/SqUUuQs7ZTilL0dVzX3ltiW47LbQdmnXFEHyzmizWmQ4y0lMeC2hP3aHNSmycg9lq6qJ3OfIVwgwFhDz7TaX1xyhx1AVpXpOM6BjJyM974b12vM+KYrUW0rWuNJGoxlIyW1k8h1BJ2I3ocpZe1GVHHZ9TpMK8qRGatTUKYl0l52O7hkpHrHTtvnHsp/4XtEbgK0P8QzEuLucxHZQYy91AE7Y2BydvPAoZwlwlE4cjNcScYDs1pAVCtx2WpWNitPP2JPLr4Uy2aDcuKbyLtcwtlQGWGiNobZ/Ef1kcgfaeQFKXWpLZHr2brr/kw1wHbFwYsi4XFwKfK1OyHSdlunY79Qkd32lVZX9ol+Ve7y6tkkgkNspz0zt8TT19o/FLFvg/wS1q0oQkJcKTyGOVZbYmFTbiZSklTbPqpAzqWeQHx+lB09e+W70GbxybP9j1u7CNLklOEpCGEKI54GVY+IrSaD8KWs2mwRIjgw6E63BnOFnc/M0YrqroUk8s9qVKlWUBOKrWq5QNTKcyGCVtDlq8U+/9qTLfNcgu9oj1FesCPVP+tjWm4pM4os6o7y58ZIMZe8hA/CfzezxpPVU71ldhqp4eGfaJKG2zIY70NRwtvq0r+ngarS7cFJL8ApWys5U0DjveI8Ff6NCY771te7dghbR7qkn1SPAjwoizIJBk2Q5/xIazlQ/y+I+lcicfYyuCtMMe4Q1Qr3GE6HyJUnDjR8/D20k3HgCfBcXP4OnJlNFJSWVqAeQD0B6/I+ZrRGpduuqsLKostO3PBFVpVpkxnO2b1ZHJyPsceaeXwPuq69RZVwuiShGRk90EOEu2WNpJjvpWHZ0+S0W1qURlQTnfGB7zjzqiw89BZfu9tkOx20v9kwtpWl1zYndIGlQ8dq1qS+uY0Yt1gxbo1jCkrR3wPZjPypde4W4SfebLLlwtbjTgcDSlF1sKBznBz+1PV62L7A+BpYEC8Qpf8VeTJx6W6O3cQEH8W5V3cgdSeVDvRnD6pbUPEOJx8zWlSeEJz1yl3G18R2uRIktFrD4U1pScZxgnfYdKqN/Z9xKWLTEDduMeC/2iltTNRVlWonBSOlMx1UWlygcq8GemO7jOEf8AMT/WujNveffZYbU2XXv5aMnKvZ0/atMvHBPETt6vjsKHEXFuDQbQVyAjSNI3xg9c1S/sJxHi0+lS7ND/AIYAEOLlKUSMg4ICfdzq/qotdoqMG+0IqrYpmLJkvIUpEV4MvJJCSgnrgZJA9tFIkG1M3h203h1DkSSyPRpTSuzS2ojYkZxn2k/Omp3heyNyJUm9cU9quSQX2baxhKsbAb6j9K72s8OW1ZXwrwuuXIT/AOrnHXp89yQn5UKWpWOzXib4FuNwvxRxNNT2KG0NRkKZVdFkttvI5ZB5qGMchjzpktcXh3hB5DdmZ/j3EPISSMoaPXSOQ678/E0S9A4h4oOLjNUuOTsxF7rQHmvlj2aj5UbZtdi4WilVxcaAA/3dvOFH9R5r9+3lS09S2sLj8BVWl3yDLLw5cL3N/il6kds8DqS8oZbZHPDY5KPn6o/Ua++LeMIlkhqtVhV96M9o9q1HPUk9VUvcXfaHInpVGgAx4uNOBsois7effnvhiOlSlqOwH18hVV0yseWabx2eynn7rO7FkqWtxW5O+fE1q32W8MIemNuYPokBWpRKf5rvMf1PuFLHCXDL8mWmBBCVS3Rl18jIbTncnyHh1Py3+y2uNZ7c1BhpIbbHM81Hqo+JNdOuCS4AWTLw5V7UFSjASVKlSoQlfK0haCkgEEYIPI19VKhBKvdjXa9ciGkuQzutvGS0P3H0oCuKCoSISu9sdOfCtSUM8+VLd34aS4oyLWpLL/VojDavPbkfl5UlfplLmIeu3HDEuVJRJIExKtadioYCx/X616xc7nbQFRHxJjjoRuPaDyqzMbAdVHucdTTo272xPsPX3Zoe9bHWiHYT2VDl0PxrmypkngaUkwojii2zEBFzh4/UADirIFknJAYn6B+VwhX/ANgflSdKekNrxNjEq372nB+NUHVNKOsKUn2iheIvI9u8MMv+o5EcB/LlJ+Rx8qqL4JVnLbYHmH+X/TSWJLjY+5krz4JJqJvFwbG811Kf8xq/FL0ybmOCuB3lesTjzk//AIr1vgRlO7qWwfFb5I+QH1pMc4gmgYNxk+6qT93kODK5zy/IrIrSqnkrcaQOHrLAAMuZFaA3+7bBV8VlRrjL4k4Wt2AhC5riN068qSD5A7D3Csvdmsk5UpaldcqzVCRLQs/dhWMYCQev70SOnb7MuQ+Xv7S58hJbhBMZsDHdHepCuN1fluKW+4VLJ3Kjkn319MWy4yyMM9ijmVrGPlzopHssKKQuSr0h3IAB9XPkOppuuiMfRhyAcKBKuZBQnQz1dI2/705cL8NvS5HoNlZ7RzYvPr5IB6qP0A91MvDnBNyvS0uTkLgQBggqGHHB+lPT2n4VqdotMGzwkRLcwlllOOW5UfFRO5PmadhDACU/grcNcPxeHoAjRQVuK7zzyvWcV4n9h0oxUqUUESpUqVCEqVKlQhKlSpUISpipUqEK82FGmsFmUyl1s9FDl5jwpancIAKK7XKUznfsne8n3HmPnTbUrEoRl2i1JrozObCusLKZkBxaBtrbGtJ+HL3gUIcRbnlYcYShY/4TWxGqsm3wpiQmVEYeAOQHGwrBxjO9Alpl6Cq5+zG3rTCc9R1ac742P1qk/Y0r3TMUP+En961t7g6xuq/3Mt4/w3FJ/eh54GtJ31yx/wC9/wBqF9Pg35TJ3eHQo5M4+5v/AL1xPDsf8c14+SQB/WtcPAtpPNyZ/wA0f0rsxwDYtH3jchw55qeP7YraqK8hjws1rZ3Ulbn+dZNXLfBLytFotinSQT9w1nl5j+tbJG4R4fY2TaYqyB6zzYcOfHvZ3o222hsYbQlI8EjFGjWYdhk9t4Avc8FU5TdvQD6q8OKPuScD408WDg2z2UocbYEiUncSHwFKB/T0T7qY6lEUUgbk2eYFe1KlaKJUqVKhCVKlSoQ//9k="/>
          <p:cNvSpPr>
            <a:spLocks noChangeAspect="1" noChangeArrowheads="1"/>
          </p:cNvSpPr>
          <p:nvPr/>
        </p:nvSpPr>
        <p:spPr bwMode="auto">
          <a:xfrm>
            <a:off x="63500" y="-630238"/>
            <a:ext cx="16954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0.gstatic.com/images?q=tbn:ANd9GcQiYr2PAz_-yhyEgcNSpEvlE0dCDZCUZe8GoQB90ePJM_M7LRwT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7772">
            <a:off x="572972" y="2759048"/>
            <a:ext cx="3936627" cy="2948672"/>
          </a:xfrm>
          <a:prstGeom prst="rect">
            <a:avLst/>
          </a:prstGeom>
          <a:noFill/>
        </p:spPr>
      </p:pic>
      <p:pic>
        <p:nvPicPr>
          <p:cNvPr id="1030" name="Picture 6" descr="http://www.bridgeschristianchurch.org/images/library/compus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58637"/>
            <a:ext cx="2971800" cy="225970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257800" y="2895599"/>
            <a:ext cx="3505200" cy="17526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Nolan Tomboulian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Tomboulian@yahoo.com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Tomboulian.wikispaces.com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Other Parts of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534"/>
            <a:ext cx="7620000" cy="4952999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u="sng" dirty="0" smtClean="0"/>
              <a:t>Formula Bar</a:t>
            </a:r>
            <a:r>
              <a:rPr lang="en-US" sz="5100" b="1" dirty="0" smtClean="0"/>
              <a:t> </a:t>
            </a:r>
            <a:r>
              <a:rPr lang="en-US" dirty="0" smtClean="0"/>
              <a:t>– Toolbar (usually between the Ribbon and Workbook window) where cell contents are displayed and functions can be inserted in a cell </a:t>
            </a:r>
            <a:r>
              <a:rPr lang="en-US" i="1" dirty="0" smtClean="0"/>
              <a:t>(may be turned off or expanded to view long formulas 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100" b="1" u="sng" dirty="0" smtClean="0"/>
              <a:t>Name Box</a:t>
            </a:r>
            <a:r>
              <a:rPr lang="en-US" sz="5100" b="1" dirty="0" smtClean="0"/>
              <a:t> </a:t>
            </a:r>
            <a:r>
              <a:rPr lang="en-US" dirty="0" smtClean="0"/>
              <a:t>– Displays the cell reference of the </a:t>
            </a:r>
            <a:r>
              <a:rPr lang="en-US" b="1" dirty="0" smtClean="0"/>
              <a:t>active cell </a:t>
            </a:r>
            <a:r>
              <a:rPr lang="en-US" dirty="0" smtClean="0"/>
              <a:t>or (Range Name or object). May also be used as </a:t>
            </a:r>
            <a:r>
              <a:rPr lang="en-US" b="1" dirty="0" smtClean="0"/>
              <a:t>a GOTO  &lt;F5&gt; address.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5800" b="1" u="sng" dirty="0" smtClean="0"/>
              <a:t>View Options</a:t>
            </a:r>
            <a:r>
              <a:rPr lang="en-US" sz="5800" b="1" dirty="0" smtClean="0"/>
              <a:t> </a:t>
            </a:r>
            <a:r>
              <a:rPr lang="en-US" dirty="0" smtClean="0"/>
              <a:t>– Displays the spreadsheet in the Normal, Page Layout, Page Break and ZOOM mode.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058" y="1906786"/>
            <a:ext cx="5981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11" y="3124200"/>
            <a:ext cx="2087261" cy="18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39" y="3103418"/>
            <a:ext cx="1676400" cy="19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2" t="96875"/>
          <a:stretch/>
        </p:blipFill>
        <p:spPr bwMode="auto">
          <a:xfrm>
            <a:off x="1588077" y="5867401"/>
            <a:ext cx="6777515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0180" y="2067951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x</a:t>
            </a:r>
            <a:r>
              <a:rPr lang="en-US" dirty="0" smtClean="0"/>
              <a:t> Insert </a:t>
            </a:r>
            <a:r>
              <a:rPr lang="en-US" sz="1600" dirty="0" smtClean="0"/>
              <a:t>Function Dialog Help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143000" y="0"/>
            <a:ext cx="7315200" cy="609600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 smtClean="0"/>
              <a:t>Basic Navigating in a </a:t>
            </a:r>
            <a:r>
              <a:rPr lang="en-US" sz="3200" b="1" dirty="0"/>
              <a:t>Worksheet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435A-F44D-4123-82CB-B41C5D7C1D2F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7510" y="457200"/>
            <a:ext cx="75792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&lt;Right Click&gt;  </a:t>
            </a:r>
            <a:r>
              <a:rPr lang="en-US" sz="2000" dirty="0"/>
              <a:t>Possible Options to do on the </a:t>
            </a:r>
            <a:r>
              <a:rPr lang="en-US" sz="2000" dirty="0" smtClean="0"/>
              <a:t>item (Dialog Box)</a:t>
            </a:r>
            <a:endParaRPr lang="en-US" sz="2000" b="1" dirty="0"/>
          </a:p>
          <a:p>
            <a:r>
              <a:rPr lang="en-US" sz="2000" b="1" dirty="0" smtClean="0">
                <a:latin typeface="Arial Black"/>
              </a:rPr>
              <a:t>↑  ↓  →  ←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Up, Down, Left, Right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&lt;Shift&gt; {Arrows}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Used to select a “Range” of data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{enter}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Down one Row</a:t>
            </a:r>
            <a:r>
              <a:rPr lang="en-US" sz="2000" dirty="0"/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&lt;Shift&gt; {enter}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Up one Row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&lt;Tab&gt;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Right one Column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&lt;Shift&gt;&lt;Tab&gt;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Left one Column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{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Home}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 Column A of the current Row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&lt;Ctrl&gt;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{Home}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Cell A1</a:t>
            </a:r>
          </a:p>
          <a:p>
            <a:r>
              <a:rPr lang="en-US" sz="2000" b="1" dirty="0"/>
              <a:t>&lt;Shift&gt;{Home} </a:t>
            </a:r>
            <a:r>
              <a:rPr lang="en-US" sz="2000" dirty="0"/>
              <a:t>Highlight cells from current cell to Column A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Ctrl&gt; {End}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Last cell of data in spreadsheet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{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PageUp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}, {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PageDown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}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ove up or down 1 screen of data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&lt;Ctrl&gt; {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PageUp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}	 &lt;Ctrl&gt; {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PageDown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}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 SHEETS</a:t>
            </a:r>
          </a:p>
          <a:p>
            <a:r>
              <a:rPr lang="en-US" sz="2000" b="1" dirty="0" smtClean="0"/>
              <a:t>&lt;Ctrl&gt;{~}</a:t>
            </a:r>
            <a:r>
              <a:rPr lang="en-US" sz="2000" dirty="0" smtClean="0"/>
              <a:t> Toggle between </a:t>
            </a:r>
            <a:r>
              <a:rPr lang="en-US" sz="2000" b="1" i="1" dirty="0" smtClean="0"/>
              <a:t>Formula View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Calculated View</a:t>
            </a:r>
          </a:p>
          <a:p>
            <a:r>
              <a:rPr lang="en-US" sz="2000" b="1" dirty="0" smtClean="0"/>
              <a:t>&lt;F2&gt; </a:t>
            </a:r>
            <a:r>
              <a:rPr lang="en-US" sz="2000" dirty="0" smtClean="0"/>
              <a:t>Edit</a:t>
            </a:r>
          </a:p>
          <a:p>
            <a:r>
              <a:rPr lang="en-US" sz="2000" b="1" dirty="0" smtClean="0"/>
              <a:t>&lt;F3&gt; </a:t>
            </a:r>
            <a:r>
              <a:rPr lang="en-US" sz="2000" dirty="0" smtClean="0"/>
              <a:t>Name Manger</a:t>
            </a:r>
          </a:p>
          <a:p>
            <a:r>
              <a:rPr lang="en-US" sz="2000" b="1" dirty="0" smtClean="0"/>
              <a:t>&lt;F4&gt; </a:t>
            </a:r>
            <a:r>
              <a:rPr lang="en-US" sz="2000" dirty="0" smtClean="0"/>
              <a:t>Absolute Cell Reference	</a:t>
            </a:r>
          </a:p>
          <a:p>
            <a:r>
              <a:rPr lang="en-US" sz="2000" b="1" dirty="0" smtClean="0"/>
              <a:t>&lt;F5&gt; </a:t>
            </a:r>
            <a:r>
              <a:rPr lang="en-US" sz="2000" dirty="0" smtClean="0"/>
              <a:t>Go to Dialog Box</a:t>
            </a:r>
          </a:p>
          <a:p>
            <a:r>
              <a:rPr lang="en-US" sz="2000" b="1" dirty="0" smtClean="0"/>
              <a:t>&lt;F8&gt; </a:t>
            </a:r>
            <a:r>
              <a:rPr lang="en-US" sz="2000" dirty="0" smtClean="0"/>
              <a:t>allows you to select the Lower Right corner of a range</a:t>
            </a:r>
          </a:p>
          <a:p>
            <a:r>
              <a:rPr lang="en-US" sz="2000" b="1" dirty="0" smtClean="0"/>
              <a:t>&lt;F1&gt; </a:t>
            </a:r>
            <a:r>
              <a:rPr lang="en-US" sz="2000" dirty="0" smtClean="0"/>
              <a:t>Help	</a:t>
            </a:r>
          </a:p>
          <a:p>
            <a:r>
              <a:rPr lang="en-US" sz="2000" b="1" dirty="0" smtClean="0"/>
              <a:t>&lt;F10&gt; </a:t>
            </a:r>
            <a:r>
              <a:rPr lang="en-US" sz="2000" dirty="0" smtClean="0"/>
              <a:t>Turn on/off &lt;ALT&gt; Ribbon Short-cut Key Tips (</a:t>
            </a:r>
            <a:r>
              <a:rPr lang="en-US" sz="2000" dirty="0" err="1" smtClean="0"/>
              <a:t>HotKeys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&lt;F11&gt; </a:t>
            </a:r>
            <a:r>
              <a:rPr lang="en-US" sz="2000" dirty="0" smtClean="0"/>
              <a:t>Chart</a:t>
            </a:r>
          </a:p>
          <a:p>
            <a:r>
              <a:rPr lang="en-US" sz="2000" b="1" dirty="0" smtClean="0"/>
              <a:t>&lt;Ctrl&gt; A </a:t>
            </a:r>
            <a:r>
              <a:rPr lang="en-US" sz="2000" dirty="0" smtClean="0"/>
              <a:t>Select a Range 	</a:t>
            </a:r>
            <a:r>
              <a:rPr lang="en-US" sz="2000" b="1" dirty="0" smtClean="0"/>
              <a:t>&lt;Ctrl&gt; Z</a:t>
            </a:r>
            <a:r>
              <a:rPr lang="en-US" sz="2000" dirty="0" smtClean="0"/>
              <a:t>  Undo</a:t>
            </a:r>
          </a:p>
        </p:txBody>
      </p:sp>
    </p:spTree>
    <p:extLst>
      <p:ext uri="{BB962C8B-B14F-4D97-AF65-F5344CB8AC3E}">
        <p14:creationId xmlns:p14="http://schemas.microsoft.com/office/powerpoint/2010/main" val="36506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Links to more shortcut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8288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hlinkClick r:id="rId2"/>
              </a:rPr>
              <a:t>http://office.microsoft.com/en-us/excel-help/excel-shortcut-and-function-keys-HP010073848.aspx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http://www.ddmcomputing.com/excel/keys/excel_fkeys.htm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653" y="5486400"/>
            <a:ext cx="694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4"/>
              </a:rPr>
              <a:t>http://www.ddmcomputing.com/excel</a:t>
            </a:r>
            <a:r>
              <a:rPr lang="en-US" sz="32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Tips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581276"/>
            <a:ext cx="83820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Tips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shortcuts to [Tab] and other options on the Ribbon.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&lt;</a:t>
            </a:r>
            <a:r>
              <a:rPr lang="en-US" sz="2800" b="1" dirty="0" smtClean="0">
                <a:latin typeface="+mn-lt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lt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to show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Tips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then press the corresponding letter (or number) on the keyboard to activate the option. </a:t>
            </a:r>
          </a:p>
          <a:p>
            <a:pPr marL="420624" indent="-384048" fontAlgn="auto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dirty="0" err="1" smtClean="0"/>
              <a:t>KeyTips</a:t>
            </a:r>
            <a:r>
              <a:rPr lang="en-US" sz="2800" dirty="0" smtClean="0"/>
              <a:t> go off when you finish the command.</a:t>
            </a:r>
          </a:p>
          <a:p>
            <a:pPr marL="420624" lvl="0" indent="-384048" fontAlgn="auto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dirty="0"/>
              <a:t>Pressing </a:t>
            </a:r>
            <a:r>
              <a:rPr lang="en-US" sz="2800" b="1" dirty="0"/>
              <a:t>&lt;F10&gt; </a:t>
            </a:r>
            <a:r>
              <a:rPr lang="en-US" sz="2800" dirty="0" smtClean="0"/>
              <a:t>also turns </a:t>
            </a:r>
            <a:r>
              <a:rPr lang="en-US" sz="2800" dirty="0"/>
              <a:t>on </a:t>
            </a:r>
            <a:r>
              <a:rPr lang="en-US" sz="2800" dirty="0" err="1" smtClean="0"/>
              <a:t>KeyTips</a:t>
            </a:r>
            <a:endParaRPr lang="en-US" sz="28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11" b="82328"/>
          <a:stretch/>
        </p:blipFill>
        <p:spPr bwMode="auto">
          <a:xfrm>
            <a:off x="959320" y="990600"/>
            <a:ext cx="7415337" cy="159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&lt;Ctrl&gt; Commands  and &lt;Right Click&gt;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You don’t always have to use the Ribbon!)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4343400" y="1295400"/>
            <a:ext cx="3733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What about the </a:t>
            </a:r>
            <a:r>
              <a:rPr lang="en-US" sz="2800" b="1" i="1" dirty="0" smtClean="0"/>
              <a:t>old </a:t>
            </a:r>
            <a:r>
              <a:rPr lang="en-US" sz="2800" b="1" dirty="0" smtClean="0"/>
              <a:t>keyboard shortcuts?</a:t>
            </a:r>
            <a:r>
              <a:rPr lang="en-US" sz="2800" dirty="0" smtClean="0"/>
              <a:t>  </a:t>
            </a:r>
          </a:p>
          <a:p>
            <a:endParaRPr lang="en-US" dirty="0" smtClean="0"/>
          </a:p>
          <a:p>
            <a:r>
              <a:rPr lang="en-US" dirty="0" smtClean="0"/>
              <a:t>Shortcuts that begin with &lt;CTRL&gt; are still intact, and you can use them like you always have.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Ctrl  C 	Copy</a:t>
            </a:r>
          </a:p>
          <a:p>
            <a:r>
              <a:rPr lang="en-US" dirty="0" smtClean="0"/>
              <a:t>	Ctrl  V	 Paste</a:t>
            </a:r>
          </a:p>
          <a:p>
            <a:r>
              <a:rPr lang="en-US" dirty="0" smtClean="0"/>
              <a:t>	Ctrl  B 	Bold</a:t>
            </a:r>
          </a:p>
          <a:p>
            <a:r>
              <a:rPr lang="en-US" dirty="0" smtClean="0"/>
              <a:t>	Ctrl  U 	Underline</a:t>
            </a:r>
          </a:p>
          <a:p>
            <a:r>
              <a:rPr lang="en-US" dirty="0"/>
              <a:t>	</a:t>
            </a:r>
            <a:r>
              <a:rPr lang="en-US" dirty="0" smtClean="0"/>
              <a:t>Ctrl  I   	Italic</a:t>
            </a:r>
          </a:p>
          <a:p>
            <a:r>
              <a:rPr lang="en-US" dirty="0" smtClean="0"/>
              <a:t>	Ctrl  X	 Cut</a:t>
            </a:r>
          </a:p>
          <a:p>
            <a:r>
              <a:rPr lang="en-US" dirty="0" smtClean="0"/>
              <a:t>	Ctrl  Z 	Undo</a:t>
            </a:r>
          </a:p>
          <a:p>
            <a:r>
              <a:rPr lang="en-US" dirty="0" smtClean="0"/>
              <a:t>	others…..	 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429000" cy="525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7483" y="1142999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&lt;Right Click&gt; Options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Planning a Workbook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5562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What problem do you want to solve?</a:t>
            </a:r>
          </a:p>
          <a:p>
            <a:pPr lvl="2"/>
            <a:r>
              <a:rPr lang="en-US" dirty="0" smtClean="0"/>
              <a:t>Define the workbook’s purpose</a:t>
            </a:r>
          </a:p>
          <a:p>
            <a:pPr lvl="1"/>
            <a:r>
              <a:rPr lang="en-US" dirty="0"/>
              <a:t>What data is needed?</a:t>
            </a:r>
          </a:p>
          <a:p>
            <a:pPr lvl="2"/>
            <a:r>
              <a:rPr lang="en-US" dirty="0" smtClean="0"/>
              <a:t>Define the types of data to collect and source</a:t>
            </a:r>
          </a:p>
          <a:p>
            <a:pPr lvl="2"/>
            <a:r>
              <a:rPr lang="en-US" sz="3000" dirty="0" smtClean="0"/>
              <a:t>What calculations are required?</a:t>
            </a:r>
          </a:p>
          <a:p>
            <a:pPr lvl="2"/>
            <a:r>
              <a:rPr lang="en-US" dirty="0" smtClean="0"/>
              <a:t>Define what formulas or functions to use</a:t>
            </a:r>
          </a:p>
          <a:p>
            <a:pPr lvl="1"/>
            <a:r>
              <a:rPr lang="en-US" dirty="0" smtClean="0"/>
              <a:t>What form will the solution take?</a:t>
            </a:r>
          </a:p>
          <a:p>
            <a:pPr lvl="2"/>
            <a:r>
              <a:rPr lang="en-US" dirty="0" smtClean="0"/>
              <a:t>Define appearance of the workbook content. Formatting </a:t>
            </a:r>
          </a:p>
          <a:p>
            <a:pPr lvl="1"/>
            <a:r>
              <a:rPr lang="en-US" dirty="0" smtClean="0"/>
              <a:t>Who is the User? </a:t>
            </a:r>
          </a:p>
          <a:p>
            <a:pPr lvl="2"/>
            <a:r>
              <a:rPr lang="en-US" dirty="0" smtClean="0"/>
              <a:t>Define Edits, Controls, Data Validation, Color Codes</a:t>
            </a:r>
          </a:p>
          <a:p>
            <a:pPr lvl="2"/>
            <a:r>
              <a:rPr lang="en-US" dirty="0" smtClean="0"/>
              <a:t>Passwords and Security?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C974-C975-4F11-9CA6-879FEFAD26C3}" type="slidenum">
              <a:rPr lang="en-US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Before you begin to enter data into a workbook, you should develop a plan!</a:t>
            </a:r>
          </a:p>
          <a:p>
            <a:pPr algn="ctr"/>
            <a:r>
              <a:rPr lang="en-US" sz="3200" b="1" dirty="0"/>
              <a:t>Failing to plan is a plan to fail!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4173255"/>
            <a:ext cx="7010400" cy="2209800"/>
          </a:xfrm>
          <a:prstGeom prst="rect">
            <a:avLst/>
          </a:prstGeom>
        </p:spPr>
        <p:txBody>
          <a:bodyPr vert="horz" lIns="45720" rIns="45720" anchor="t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EXCEL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WORKBOOK Terminology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&amp; NAVIGATION</a:t>
            </a:r>
            <a:endParaRPr kumimoji="0" lang="en-US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www.bridgeschristianchurch.org/images/library/compus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19400"/>
            <a:ext cx="2438399" cy="1854119"/>
          </a:xfrm>
          <a:prstGeom prst="rect">
            <a:avLst/>
          </a:prstGeom>
          <a:noFill/>
        </p:spPr>
      </p:pic>
      <p:pic>
        <p:nvPicPr>
          <p:cNvPr id="167938" name="Picture 2" descr="http://icons.iconarchive.com/icons/tpdkdesign.net/refresh-cl/256/Hardware-My-Phone-Menu-ic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Introducing Excel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Microsoft Office Excel </a:t>
            </a:r>
            <a:r>
              <a:rPr lang="en-US" sz="2400" b="1" dirty="0" smtClean="0"/>
              <a:t>2010 </a:t>
            </a:r>
            <a:r>
              <a:rPr lang="en-US" sz="2400" dirty="0" smtClean="0"/>
              <a:t>(</a:t>
            </a:r>
            <a:r>
              <a:rPr lang="en-US" sz="2400" b="1" dirty="0" smtClean="0"/>
              <a:t>Excel</a:t>
            </a:r>
            <a:r>
              <a:rPr lang="en-US" sz="2400" dirty="0"/>
              <a:t>) is a computer </a:t>
            </a:r>
            <a:r>
              <a:rPr lang="en-US" sz="2400" dirty="0" smtClean="0"/>
              <a:t>application used primarily</a:t>
            </a:r>
            <a:r>
              <a:rPr lang="en-US" sz="2400" b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enter, analyze, and present </a:t>
            </a:r>
            <a:r>
              <a:rPr lang="en-US" sz="2400" b="1" dirty="0"/>
              <a:t>quantitative</a:t>
            </a:r>
            <a:r>
              <a:rPr lang="en-US" sz="2400" dirty="0"/>
              <a:t> </a:t>
            </a:r>
            <a:r>
              <a:rPr lang="en-US" sz="2400" dirty="0" smtClean="0"/>
              <a:t>data (but has many other uses: </a:t>
            </a:r>
            <a:r>
              <a:rPr lang="en-US" sz="2400" dirty="0" err="1" smtClean="0"/>
              <a:t>ie</a:t>
            </a:r>
            <a:r>
              <a:rPr lang="en-US" sz="2400" dirty="0" smtClean="0"/>
              <a:t>: Database for Mail Merge)</a:t>
            </a:r>
          </a:p>
          <a:p>
            <a:r>
              <a:rPr lang="en-US" sz="2400" dirty="0" smtClean="0"/>
              <a:t>It is best for historic data that won’t be changing or need “real-time” updates.</a:t>
            </a:r>
          </a:p>
          <a:p>
            <a:pPr lvl="1"/>
            <a:r>
              <a:rPr lang="en-US" sz="2400" dirty="0" smtClean="0"/>
              <a:t>Desktop Icon </a:t>
            </a:r>
          </a:p>
          <a:p>
            <a:pPr marL="457200" lvl="1" indent="0">
              <a:buNone/>
            </a:pPr>
            <a:r>
              <a:rPr lang="en-US" sz="2000" dirty="0" smtClean="0"/>
              <a:t>or</a:t>
            </a:r>
          </a:p>
          <a:p>
            <a:pPr lvl="1"/>
            <a:r>
              <a:rPr lang="en-US" sz="3500" dirty="0" smtClean="0"/>
              <a:t>Start / All Programs / Microsoft Office </a:t>
            </a:r>
          </a:p>
          <a:p>
            <a:pPr marL="914400" lvl="2" indent="0">
              <a:buNone/>
            </a:pPr>
            <a:r>
              <a:rPr lang="en-US" sz="1800" dirty="0" smtClean="0"/>
              <a:t>(Right Click and copy the program  to the desktop for quick access if it is not there!)</a:t>
            </a:r>
            <a:endParaRPr lang="en-US" sz="1800" dirty="0"/>
          </a:p>
          <a:p>
            <a:r>
              <a:rPr lang="en-US" sz="2400" dirty="0"/>
              <a:t>A </a:t>
            </a:r>
            <a:r>
              <a:rPr lang="en-US" sz="2400" b="1" dirty="0"/>
              <a:t>spreadsheet </a:t>
            </a:r>
            <a:r>
              <a:rPr lang="en-US" sz="2400" dirty="0"/>
              <a:t>is </a:t>
            </a:r>
            <a:r>
              <a:rPr lang="en-US" sz="2400" dirty="0" smtClean="0"/>
              <a:t>usually a </a:t>
            </a:r>
            <a:r>
              <a:rPr lang="en-US" sz="2400" dirty="0"/>
              <a:t>collection of </a:t>
            </a:r>
            <a:r>
              <a:rPr lang="en-US" sz="2400" dirty="0" smtClean="0"/>
              <a:t>text and  </a:t>
            </a:r>
            <a:r>
              <a:rPr lang="en-US" sz="2400" dirty="0"/>
              <a:t>numbers laid out in a rectangular grid</a:t>
            </a:r>
            <a:r>
              <a:rPr lang="en-US" sz="2400" dirty="0" smtClean="0"/>
              <a:t>. (Columns and Rows)</a:t>
            </a:r>
            <a:endParaRPr lang="en-US" sz="2400" dirty="0"/>
          </a:p>
          <a:p>
            <a:pPr lvl="1"/>
            <a:r>
              <a:rPr lang="en-US" sz="2400" dirty="0"/>
              <a:t>Often used </a:t>
            </a:r>
            <a:r>
              <a:rPr lang="en-US" sz="2400" dirty="0" smtClean="0"/>
              <a:t>for </a:t>
            </a:r>
            <a:r>
              <a:rPr lang="en-US" sz="2400" dirty="0"/>
              <a:t>budgeting, inventory management, </a:t>
            </a:r>
            <a:r>
              <a:rPr lang="en-US" sz="2400" dirty="0" smtClean="0"/>
              <a:t>and </a:t>
            </a:r>
            <a:r>
              <a:rPr lang="en-US" sz="2400" dirty="0"/>
              <a:t>decision </a:t>
            </a:r>
            <a:r>
              <a:rPr lang="en-US" sz="2400" dirty="0" smtClean="0"/>
              <a:t>making</a:t>
            </a:r>
          </a:p>
          <a:p>
            <a:pPr lvl="1"/>
            <a:r>
              <a:rPr lang="en-US" sz="2400" dirty="0" smtClean="0"/>
              <a:t>Think of </a:t>
            </a:r>
            <a:r>
              <a:rPr lang="en-US" sz="2400" i="1" dirty="0" smtClean="0"/>
              <a:t>Excel</a:t>
            </a:r>
            <a:r>
              <a:rPr lang="en-US" sz="2400" dirty="0" smtClean="0"/>
              <a:t> as a big table or chart to fill in with data</a:t>
            </a:r>
          </a:p>
          <a:p>
            <a:pPr lvl="1"/>
            <a:r>
              <a:rPr lang="en-US" sz="2400" dirty="0" smtClean="0"/>
              <a:t>Today, every cell is customizable and you are not restricted to set Rows or Columns for Formatting.</a:t>
            </a:r>
          </a:p>
          <a:p>
            <a:pPr lvl="1"/>
            <a:r>
              <a:rPr lang="en-US" sz="2400" dirty="0" smtClean="0"/>
              <a:t>There are 1,048,578 Rows and 16,384 Columns = 17,179,869,184 cells</a:t>
            </a:r>
          </a:p>
          <a:p>
            <a:r>
              <a:rPr lang="en-US" sz="2400" dirty="0" smtClean="0"/>
              <a:t>Other </a:t>
            </a:r>
            <a:r>
              <a:rPr lang="en-US" sz="2400" b="1" dirty="0" smtClean="0"/>
              <a:t>objects</a:t>
            </a:r>
            <a:r>
              <a:rPr lang="en-US" sz="2400" dirty="0" smtClean="0"/>
              <a:t> such as: pictures, WordArt, SmartArt, drawings/shapes and even other OBJECTS (files) can be inserted into the workbook.</a:t>
            </a: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AFD5-91CA-47C5-B143-4514ECC1C614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027" name="Picture 3" descr="C:\@@Craven\_Migration_to_2010\Graphics\Excel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8" y="2057400"/>
            <a:ext cx="658987" cy="6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2742" r="-146" b="-195"/>
          <a:stretch/>
        </p:blipFill>
        <p:spPr bwMode="auto">
          <a:xfrm>
            <a:off x="228600" y="76200"/>
            <a:ext cx="8701936" cy="63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4618" y="2286000"/>
            <a:ext cx="7010400" cy="3508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Does your screen look something like this?</a:t>
            </a:r>
          </a:p>
          <a:p>
            <a:endParaRPr lang="en-US" dirty="0" smtClean="0"/>
          </a:p>
          <a:p>
            <a:r>
              <a:rPr lang="en-US" dirty="0" smtClean="0"/>
              <a:t>You may need to change the SCREEN Resolution </a:t>
            </a:r>
          </a:p>
          <a:p>
            <a:r>
              <a:rPr lang="en-US" dirty="0" smtClean="0"/>
              <a:t>	START</a:t>
            </a:r>
          </a:p>
          <a:p>
            <a:pPr lvl="1"/>
            <a:r>
              <a:rPr lang="en-US" dirty="0" smtClean="0"/>
              <a:t>		Control Panel</a:t>
            </a:r>
          </a:p>
          <a:p>
            <a:r>
              <a:rPr lang="en-US" dirty="0" smtClean="0"/>
              <a:t>				Display</a:t>
            </a:r>
          </a:p>
          <a:p>
            <a:endParaRPr lang="en-US" dirty="0"/>
          </a:p>
          <a:p>
            <a:r>
              <a:rPr lang="en-US" dirty="0" smtClean="0"/>
              <a:t>Or the size of the Excel Window?</a:t>
            </a:r>
          </a:p>
          <a:p>
            <a:r>
              <a:rPr lang="en-US" dirty="0" smtClean="0"/>
              <a:t>                 Program and Workbook View</a:t>
            </a:r>
          </a:p>
          <a:p>
            <a:endParaRPr lang="en-US" dirty="0" smtClean="0"/>
          </a:p>
          <a:p>
            <a:r>
              <a:rPr lang="en-US" dirty="0" smtClean="0"/>
              <a:t>Your </a:t>
            </a:r>
            <a:r>
              <a:rPr lang="en-US" b="1" dirty="0" smtClean="0"/>
              <a:t>Ribbon</a:t>
            </a:r>
            <a:r>
              <a:rPr lang="en-US" dirty="0" smtClean="0"/>
              <a:t> and </a:t>
            </a:r>
            <a:r>
              <a:rPr lang="en-US" b="1" dirty="0" smtClean="0"/>
              <a:t>QAT</a:t>
            </a:r>
            <a:r>
              <a:rPr lang="en-US" dirty="0" smtClean="0"/>
              <a:t> may have been modified by prior users or the options changed (IE: the [DEVELOPER] tab or other add-ins)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4579568" y="1752600"/>
            <a:ext cx="3497632" cy="2743200"/>
          </a:xfrm>
          <a:prstGeom prst="bentConnector3">
            <a:avLst>
              <a:gd name="adj1" fmla="val 983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79568" y="304800"/>
            <a:ext cx="3726232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Ribbon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271955" y="2641707"/>
            <a:ext cx="918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Depending on the resolution of your screen monitor </a:t>
            </a:r>
          </a:p>
          <a:p>
            <a:pPr algn="ctr"/>
            <a:r>
              <a:rPr lang="en-US" sz="2400" dirty="0" smtClean="0"/>
              <a:t>and the size of the Excel Window, the Ribbon will change appearance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7118" y="5260032"/>
            <a:ext cx="7409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b="1" dirty="0" smtClean="0"/>
              <a:t>CAN</a:t>
            </a:r>
            <a:r>
              <a:rPr lang="en-US" sz="2400" dirty="0" smtClean="0"/>
              <a:t> change the design or layout of the Ribbon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900" y="5721697"/>
            <a:ext cx="849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b="1" dirty="0" smtClean="0"/>
              <a:t>CAN</a:t>
            </a:r>
            <a:r>
              <a:rPr lang="en-US" sz="2400" dirty="0" smtClean="0"/>
              <a:t> minimize the </a:t>
            </a:r>
            <a:r>
              <a:rPr lang="en-US" sz="2400" dirty="0" smtClean="0"/>
              <a:t>Ribbon (&lt;CTRL F1&gt; Ribbon</a:t>
            </a:r>
            <a:r>
              <a:rPr lang="en-US" sz="2400" smtClean="0"/>
              <a:t>, Button)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6832" y="6248399"/>
            <a:ext cx="776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</a:t>
            </a:r>
            <a:r>
              <a:rPr lang="en-US" sz="2400" b="1" dirty="0" smtClean="0"/>
              <a:t>CAN </a:t>
            </a:r>
            <a:r>
              <a:rPr lang="en-US" sz="2400" dirty="0" smtClean="0"/>
              <a:t>move and modify the </a:t>
            </a:r>
            <a:r>
              <a:rPr lang="en-US" sz="2400" b="1" dirty="0" smtClean="0"/>
              <a:t>Quick Access Toolbar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" y="1212273"/>
            <a:ext cx="8947998" cy="122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2974"/>
            <a:ext cx="5333999" cy="1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Basic Workspace Vocabulary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27556"/>
            <a:ext cx="419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Workbook</a:t>
            </a:r>
          </a:p>
          <a:p>
            <a:r>
              <a:rPr lang="en-US" sz="2800" dirty="0" smtClean="0"/>
              <a:t>Worksheet</a:t>
            </a:r>
          </a:p>
          <a:p>
            <a:r>
              <a:rPr lang="en-US" sz="2800" dirty="0" smtClean="0"/>
              <a:t>Title Bar</a:t>
            </a:r>
          </a:p>
          <a:p>
            <a:r>
              <a:rPr lang="en-US" sz="2800" dirty="0" smtClean="0"/>
              <a:t>Ribbon</a:t>
            </a:r>
          </a:p>
          <a:p>
            <a:r>
              <a:rPr lang="en-US" sz="2800" dirty="0" smtClean="0"/>
              <a:t>	Tabs	</a:t>
            </a:r>
          </a:p>
          <a:p>
            <a:r>
              <a:rPr lang="en-US" sz="2800" dirty="0" smtClean="0"/>
              <a:t>	Groups	</a:t>
            </a:r>
          </a:p>
          <a:p>
            <a:r>
              <a:rPr lang="en-US" sz="2800" dirty="0" smtClean="0"/>
              <a:t>	Commands	</a:t>
            </a:r>
          </a:p>
          <a:p>
            <a:r>
              <a:rPr lang="en-US" sz="2800" dirty="0" smtClean="0"/>
              <a:t>	Dialog Boxes</a:t>
            </a:r>
          </a:p>
          <a:p>
            <a:r>
              <a:rPr lang="en-US" sz="2800" dirty="0" smtClean="0"/>
              <a:t>Quick Access Toolbar</a:t>
            </a:r>
          </a:p>
          <a:p>
            <a:r>
              <a:rPr lang="en-US" sz="2800" dirty="0" smtClean="0"/>
              <a:t>Status Bar</a:t>
            </a:r>
          </a:p>
          <a:p>
            <a:r>
              <a:rPr lang="en-US" sz="2800" dirty="0" smtClean="0"/>
              <a:t>Name Box</a:t>
            </a:r>
          </a:p>
          <a:p>
            <a:endParaRPr lang="en-US" sz="2800" dirty="0"/>
          </a:p>
          <a:p>
            <a:r>
              <a:rPr lang="en-US" sz="2800" dirty="0"/>
              <a:t>Range (uses the colon :)</a:t>
            </a:r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0" y="927556"/>
            <a:ext cx="426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Formula Function (insert)</a:t>
            </a:r>
          </a:p>
          <a:p>
            <a:r>
              <a:rPr lang="en-US" sz="2800" dirty="0" smtClean="0"/>
              <a:t>Formula Bar </a:t>
            </a:r>
          </a:p>
          <a:p>
            <a:r>
              <a:rPr lang="en-US" sz="2800" dirty="0" smtClean="0"/>
              <a:t>Select ALL</a:t>
            </a:r>
          </a:p>
          <a:p>
            <a:r>
              <a:rPr lang="en-US" sz="2800" dirty="0" smtClean="0"/>
              <a:t>Column Headings</a:t>
            </a:r>
          </a:p>
          <a:p>
            <a:r>
              <a:rPr lang="en-US" sz="2800" dirty="0" smtClean="0"/>
              <a:t>Row Headings</a:t>
            </a:r>
          </a:p>
          <a:p>
            <a:r>
              <a:rPr lang="en-US" sz="2800" dirty="0" smtClean="0"/>
              <a:t>Cell</a:t>
            </a:r>
          </a:p>
          <a:p>
            <a:r>
              <a:rPr lang="en-US" sz="2800" dirty="0" smtClean="0"/>
              <a:t>Vertical Scroll Bar</a:t>
            </a:r>
          </a:p>
          <a:p>
            <a:r>
              <a:rPr lang="en-US" sz="2800" dirty="0" smtClean="0"/>
              <a:t>Horizontal Scroll Bar</a:t>
            </a:r>
          </a:p>
          <a:p>
            <a:r>
              <a:rPr lang="en-US" sz="2800" dirty="0" smtClean="0"/>
              <a:t>Zoom Control</a:t>
            </a:r>
          </a:p>
          <a:p>
            <a:r>
              <a:rPr lang="en-US" sz="2800" dirty="0" smtClean="0"/>
              <a:t>View Modes</a:t>
            </a:r>
          </a:p>
          <a:p>
            <a:r>
              <a:rPr lang="en-US" sz="2800" dirty="0" smtClean="0"/>
              <a:t>Screen Splitter</a:t>
            </a:r>
          </a:p>
          <a:p>
            <a:r>
              <a:rPr lang="en-US" sz="2800" dirty="0" smtClean="0"/>
              <a:t>Sheet Tabs</a:t>
            </a:r>
          </a:p>
          <a:p>
            <a:r>
              <a:rPr lang="en-US" sz="2800" dirty="0" smtClean="0"/>
              <a:t>Sheet Tabs Scrolling Bar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Excel Workspace </a:t>
            </a:r>
            <a:r>
              <a:rPr lang="en-US" sz="1300" dirty="0" smtClean="0"/>
              <a:t>2007</a:t>
            </a:r>
            <a:endParaRPr lang="en-US" sz="1300" dirty="0"/>
          </a:p>
        </p:txBody>
      </p:sp>
      <p:pic>
        <p:nvPicPr>
          <p:cNvPr id="6" name="Content Placeholder 5" descr="FigEX1-0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83" t="5818"/>
          <a:stretch>
            <a:fillRect/>
          </a:stretch>
        </p:blipFill>
        <p:spPr>
          <a:xfrm>
            <a:off x="256469" y="914400"/>
            <a:ext cx="8887531" cy="5534937"/>
          </a:xfrm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E745-4376-423D-8214-0681D59C482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12149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Parts of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24001"/>
            <a:ext cx="8877300" cy="4724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/>
              <a:t>Ribbon </a:t>
            </a:r>
            <a:r>
              <a:rPr lang="en-US" b="1" dirty="0" smtClean="0"/>
              <a:t> -</a:t>
            </a:r>
            <a:r>
              <a:rPr lang="en-US" dirty="0" smtClean="0"/>
              <a:t> Area above workbook window where [Tabs],  groups, and Commands are located. (</a:t>
            </a:r>
            <a:r>
              <a:rPr lang="en-US" i="1" dirty="0" smtClean="0"/>
              <a:t>Menu Functions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[Home]  [Insert]  [Page Layout]   [Formulas]   [Data]   [Review]   [View]   [Developer]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Each Ribbon Tab has a sub-menu </a:t>
            </a:r>
            <a:r>
              <a:rPr lang="en-US" u="sng" dirty="0" smtClean="0"/>
              <a:t>Group</a:t>
            </a:r>
            <a:r>
              <a:rPr lang="en-US" dirty="0" smtClean="0"/>
              <a:t> of tasks, commands and options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There are other [TABS] that are Context Based and appear when the selected object is active: </a:t>
            </a:r>
            <a:r>
              <a:rPr lang="en-US" b="1" dirty="0" smtClean="0"/>
              <a:t>Tables, SmartArt, WordArt, Drawings, Pictures, Charts</a:t>
            </a:r>
          </a:p>
          <a:p>
            <a:pPr>
              <a:lnSpc>
                <a:spcPct val="120000"/>
              </a:lnSpc>
            </a:pPr>
            <a:r>
              <a:rPr lang="en-US" b="1" u="sng" dirty="0" smtClean="0"/>
              <a:t>Workbook</a:t>
            </a:r>
            <a:r>
              <a:rPr lang="en-US" b="1" dirty="0" smtClean="0"/>
              <a:t> – </a:t>
            </a:r>
            <a:r>
              <a:rPr lang="en-US" dirty="0" smtClean="0"/>
              <a:t>collection of one or more worksheets (An Excel file is a workbook)</a:t>
            </a:r>
          </a:p>
          <a:p>
            <a:pPr>
              <a:lnSpc>
                <a:spcPct val="120000"/>
              </a:lnSpc>
            </a:pPr>
            <a:r>
              <a:rPr lang="en-US" b="1" u="sng" dirty="0" smtClean="0"/>
              <a:t>Worksheet</a:t>
            </a:r>
            <a:r>
              <a:rPr lang="en-US" b="1" dirty="0" smtClean="0"/>
              <a:t> </a:t>
            </a:r>
            <a:r>
              <a:rPr lang="en-US" dirty="0" smtClean="0"/>
              <a:t>– collection of cells that hold data or other objects. </a:t>
            </a:r>
          </a:p>
          <a:p>
            <a:pPr>
              <a:lnSpc>
                <a:spcPct val="120000"/>
              </a:lnSpc>
            </a:pPr>
            <a:r>
              <a:rPr lang="en-US" sz="3100" b="1" u="sng" dirty="0" smtClean="0"/>
              <a:t>Range </a:t>
            </a:r>
            <a:r>
              <a:rPr lang="en-US" dirty="0" smtClean="0"/>
              <a:t>– Multiple cells (adjacent or non-contiguous) for action to be applied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(Formatting, Moving, Copying, Sort, Filter, Apply Formula)</a:t>
            </a:r>
          </a:p>
          <a:p>
            <a:pPr>
              <a:lnSpc>
                <a:spcPct val="120000"/>
              </a:lnSpc>
            </a:pPr>
            <a:r>
              <a:rPr lang="en-US" sz="3100" b="1" u="sng" dirty="0"/>
              <a:t>Cell </a:t>
            </a:r>
            <a:r>
              <a:rPr lang="en-US" dirty="0" smtClean="0"/>
              <a:t>– formed at the intersection of  a column and row (the cell reference or address: </a:t>
            </a:r>
            <a:r>
              <a:rPr lang="en-US" dirty="0" err="1" smtClean="0"/>
              <a:t>ColumnLetterRowNumber</a:t>
            </a:r>
            <a:r>
              <a:rPr lang="en-US" dirty="0" smtClean="0"/>
              <a:t>) </a:t>
            </a:r>
            <a:r>
              <a:rPr lang="en-US" b="1" dirty="0" smtClean="0"/>
              <a:t>Cell Address,</a:t>
            </a:r>
            <a:r>
              <a:rPr lang="en-US" dirty="0" smtClean="0"/>
              <a:t> </a:t>
            </a:r>
            <a:r>
              <a:rPr lang="en-US" b="1" dirty="0" smtClean="0"/>
              <a:t>Cell Reference. Cell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Worksheet</a:t>
            </a:r>
            <a:r>
              <a:rPr lang="en-US" b="1" dirty="0" smtClean="0"/>
              <a:t> </a:t>
            </a:r>
            <a:r>
              <a:rPr lang="en-US" b="1" u="sng" dirty="0" smtClean="0"/>
              <a:t>Tabs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sz="2800" dirty="0" smtClean="0"/>
              <a:t>click to move between worksheets (can move, rename, and color code)</a:t>
            </a:r>
          </a:p>
          <a:p>
            <a:r>
              <a:rPr lang="en-US" b="1" u="sng" dirty="0" smtClean="0"/>
              <a:t>Columns</a:t>
            </a:r>
            <a:r>
              <a:rPr lang="en-US" b="1" dirty="0" smtClean="0"/>
              <a:t> </a:t>
            </a:r>
            <a:r>
              <a:rPr lang="en-US" b="1" u="sng" dirty="0" smtClean="0"/>
              <a:t>Headings</a:t>
            </a:r>
            <a:r>
              <a:rPr lang="en-US" b="1" dirty="0" smtClean="0"/>
              <a:t> </a:t>
            </a:r>
            <a:r>
              <a:rPr lang="en-US" sz="2800" b="1" dirty="0" smtClean="0"/>
              <a:t>– Letters </a:t>
            </a:r>
            <a:r>
              <a:rPr lang="en-US" sz="2800" dirty="0" smtClean="0"/>
              <a:t>above each column that identify the column (</a:t>
            </a:r>
            <a:r>
              <a:rPr lang="en-US" sz="2800" b="1" dirty="0" smtClean="0"/>
              <a:t>cannot change</a:t>
            </a:r>
            <a:r>
              <a:rPr lang="en-US" sz="2800" dirty="0" smtClean="0"/>
              <a:t>)</a:t>
            </a:r>
          </a:p>
          <a:p>
            <a:r>
              <a:rPr lang="en-US" b="1" u="sng" dirty="0" smtClean="0"/>
              <a:t>Row</a:t>
            </a:r>
            <a:r>
              <a:rPr lang="en-US" b="1" dirty="0" smtClean="0"/>
              <a:t> </a:t>
            </a:r>
            <a:r>
              <a:rPr lang="en-US" b="1" u="sng" dirty="0" smtClean="0"/>
              <a:t>Headings</a:t>
            </a:r>
            <a:r>
              <a:rPr lang="en-US" b="1" dirty="0" smtClean="0"/>
              <a:t> – </a:t>
            </a:r>
            <a:r>
              <a:rPr lang="en-US" sz="2800" b="1" dirty="0" smtClean="0"/>
              <a:t>Number </a:t>
            </a:r>
            <a:r>
              <a:rPr lang="en-US" sz="2800" dirty="0" smtClean="0"/>
              <a:t>next to each row that identify each row</a:t>
            </a:r>
          </a:p>
          <a:p>
            <a:r>
              <a:rPr lang="en-US" b="1" u="sng" dirty="0" smtClean="0"/>
              <a:t>Cell Reference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sz="2800" dirty="0" smtClean="0"/>
              <a:t>unique combination of column letter and row number intersection point (</a:t>
            </a:r>
            <a:r>
              <a:rPr lang="en-US" sz="2800" b="1" i="1" dirty="0" smtClean="0"/>
              <a:t>cell address or Cell Name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919</Words>
  <Application>Microsoft Office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Excel Worksheet Basics Terminology   Navigation   The Ribbon</vt:lpstr>
      <vt:lpstr>Introducing Excel</vt:lpstr>
      <vt:lpstr>PowerPoint Presentation</vt:lpstr>
      <vt:lpstr>The Ribbon </vt:lpstr>
      <vt:lpstr>Basic Workspace Vocabulary</vt:lpstr>
      <vt:lpstr>Excel Workspace 2007</vt:lpstr>
      <vt:lpstr>PowerPoint Presentation</vt:lpstr>
      <vt:lpstr>Basic Parts of Excel</vt:lpstr>
      <vt:lpstr>Navigating Excel</vt:lpstr>
      <vt:lpstr>Other Parts of Excel</vt:lpstr>
      <vt:lpstr>Basic Navigating in a Worksheet</vt:lpstr>
      <vt:lpstr>Links to more shortcut tips</vt:lpstr>
      <vt:lpstr>Key Tips</vt:lpstr>
      <vt:lpstr>&lt;Ctrl&gt; Commands  and &lt;Right Click&gt; (You don’t always have to use the Ribbon!)</vt:lpstr>
      <vt:lpstr>Planning a Workbook</vt:lpstr>
      <vt:lpstr>PowerPoint Presentation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Nolan R. Tomboulian</cp:lastModifiedBy>
  <cp:revision>280</cp:revision>
  <cp:lastPrinted>2014-04-08T16:28:19Z</cp:lastPrinted>
  <dcterms:created xsi:type="dcterms:W3CDTF">2001-08-29T21:35:42Z</dcterms:created>
  <dcterms:modified xsi:type="dcterms:W3CDTF">2014-06-16T01:24:53Z</dcterms:modified>
</cp:coreProperties>
</file>