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7" r:id="rId4"/>
    <p:sldId id="288" r:id="rId5"/>
    <p:sldId id="275" r:id="rId6"/>
    <p:sldId id="274" r:id="rId7"/>
    <p:sldId id="276" r:id="rId8"/>
    <p:sldId id="277" r:id="rId9"/>
    <p:sldId id="279" r:id="rId10"/>
    <p:sldId id="278" r:id="rId11"/>
    <p:sldId id="285" r:id="rId12"/>
    <p:sldId id="286" r:id="rId13"/>
    <p:sldId id="280" r:id="rId14"/>
    <p:sldId id="282" r:id="rId15"/>
    <p:sldId id="284" r:id="rId16"/>
    <p:sldId id="283" r:id="rId17"/>
    <p:sldId id="281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2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5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4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8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8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1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6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0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7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ADE2-2B9E-419F-8092-7BB16B9D2B5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47AE-D71D-48B9-B136-E8B88ED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GED MATH BASICS:  TI-30XS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14600"/>
            <a:ext cx="6553200" cy="23622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Exponents</a:t>
            </a:r>
          </a:p>
          <a:p>
            <a:r>
              <a:rPr lang="en-US" sz="4400" dirty="0" smtClean="0"/>
              <a:t>Square </a:t>
            </a:r>
            <a:r>
              <a:rPr lang="en-US" sz="4400" dirty="0" smtClean="0"/>
              <a:t>Roots</a:t>
            </a:r>
          </a:p>
          <a:p>
            <a:r>
              <a:rPr lang="en-US" sz="4400" dirty="0" smtClean="0"/>
              <a:t>Integers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 rot="20772345">
            <a:off x="5831281" y="5410200"/>
            <a:ext cx="24922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By L. Koenig</a:t>
            </a:r>
            <a:endParaRPr lang="en-US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8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 vs Solve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the Simplified answer: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981200" y="2174875"/>
                <a:ext cx="4343400" cy="3951288"/>
              </a:xfrm>
            </p:spPr>
            <p:txBody>
              <a:bodyPr/>
              <a:lstStyle/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75</m:t>
                          </m:r>
                        </m:e>
                      </m:rad>
                    </m:oMath>
                  </m:oMathPara>
                </a14:m>
                <a:endParaRPr lang="en-US" sz="3200" dirty="0" smtClean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/>
                            </a:rPr>
                            <m:t>112</m:t>
                          </m:r>
                        </m:e>
                      </m:rad>
                    </m:oMath>
                  </m:oMathPara>
                </a14:m>
                <a:endParaRPr lang="en-US" sz="3200" dirty="0" smtClean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100</m:t>
                          </m:r>
                        </m:e>
                      </m:rad>
                    </m:oMath>
                  </m:oMathPara>
                </a14:m>
                <a:endParaRPr lang="en-US" sz="3200" dirty="0" smtClean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/>
                            </a:rPr>
                            <m:t>224</m:t>
                          </m:r>
                        </m:e>
                      </m:rad>
                    </m:oMath>
                  </m:oMathPara>
                </a14:m>
                <a:endParaRPr lang="en-US" sz="3200" dirty="0" smtClean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60</m:t>
                          </m:r>
                        </m:e>
                      </m:rad>
                    </m:oMath>
                  </m:oMathPara>
                </a14:m>
                <a:endParaRPr lang="en-US" sz="3200" dirty="0" smtClean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/>
                            </a:rPr>
                            <m:t>88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981200" y="2174875"/>
                <a:ext cx="4343400" cy="395128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Find the SOLUTION: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114800" y="16764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3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Quiz on Integers!  Without the calculator!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-</a:t>
            </a:r>
            <a:r>
              <a:rPr lang="en-US" dirty="0" smtClean="0"/>
              <a:t>14 + </a:t>
            </a:r>
            <a:r>
              <a:rPr lang="en-US" dirty="0" smtClean="0"/>
              <a:t>6 =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9 – 16 =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-22 – 4 =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-5 + -8 =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-3 x 9 =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33 ÷ -3 =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-2 x -8 =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-20 ÷ -5 =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-2 x -6 =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1006929"/>
            <a:ext cx="335280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This is a simple test of your knowledge of integers.  If you get more than 2 wrong here- spend extra entering integer problems into your calculator!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113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Quiz on Integers!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-</a:t>
            </a:r>
            <a:r>
              <a:rPr lang="en-US" dirty="0" smtClean="0"/>
              <a:t>14 + </a:t>
            </a:r>
            <a:r>
              <a:rPr lang="en-US" dirty="0" smtClean="0"/>
              <a:t>6 = </a:t>
            </a:r>
            <a:r>
              <a:rPr lang="en-US" b="1" dirty="0">
                <a:solidFill>
                  <a:srgbClr val="FF0000"/>
                </a:solidFill>
              </a:rPr>
              <a:t>-8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9 – 16 = </a:t>
            </a:r>
            <a:r>
              <a:rPr lang="en-US" b="1" dirty="0">
                <a:solidFill>
                  <a:srgbClr val="FF0000"/>
                </a:solidFill>
              </a:rPr>
              <a:t>-7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-22 – 4 = </a:t>
            </a:r>
            <a:r>
              <a:rPr lang="en-US" b="1" dirty="0">
                <a:solidFill>
                  <a:srgbClr val="FF0000"/>
                </a:solidFill>
              </a:rPr>
              <a:t>-26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-5 + -8 =  </a:t>
            </a:r>
            <a:r>
              <a:rPr lang="en-US" b="1" dirty="0">
                <a:solidFill>
                  <a:srgbClr val="FF0000"/>
                </a:solidFill>
              </a:rPr>
              <a:t>-13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-3 x 9 =  </a:t>
            </a:r>
            <a:r>
              <a:rPr lang="en-US" b="1" dirty="0">
                <a:solidFill>
                  <a:srgbClr val="FF0000"/>
                </a:solidFill>
              </a:rPr>
              <a:t>-27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33 ÷ -3 = </a:t>
            </a:r>
            <a:r>
              <a:rPr lang="en-US" b="1" dirty="0">
                <a:solidFill>
                  <a:srgbClr val="FF0000"/>
                </a:solidFill>
              </a:rPr>
              <a:t>-11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-2 x -8 = </a:t>
            </a:r>
            <a:r>
              <a:rPr lang="en-US" b="1" dirty="0">
                <a:solidFill>
                  <a:srgbClr val="FF0000"/>
                </a:solidFill>
              </a:rPr>
              <a:t>16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-20 ÷ -5 = 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-2 x -6 =  </a:t>
            </a:r>
            <a:r>
              <a:rPr lang="en-US" b="1" dirty="0" smtClean="0">
                <a:solidFill>
                  <a:srgbClr val="FF0000"/>
                </a:solidFill>
              </a:rPr>
              <a:t>12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Integers / </a:t>
            </a:r>
            <a:r>
              <a:rPr lang="en-US" dirty="0" smtClean="0"/>
              <a:t>Negative Values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each problem very carefully!  Enter the negative values into the calculator with the </a:t>
            </a:r>
            <a:r>
              <a:rPr lang="en-US" b="1" dirty="0" smtClean="0"/>
              <a:t>(-) </a:t>
            </a:r>
            <a:r>
              <a:rPr lang="en-US" dirty="0" smtClean="0"/>
              <a:t>button next to enter.</a:t>
            </a:r>
          </a:p>
          <a:p>
            <a:r>
              <a:rPr lang="en-US" dirty="0" smtClean="0"/>
              <a:t>New Problem: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</a:rPr>
              <a:t>Notice the operation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(+/-/×/÷)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2.  Notice where the negative signs appear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7" y="1601369"/>
            <a:ext cx="339576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743200" y="3581400"/>
            <a:ext cx="220980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</a:t>
            </a:r>
            <a:r>
              <a:rPr lang="en-US" dirty="0" smtClean="0"/>
              <a:t>Addition and </a:t>
            </a:r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2514600" cy="4525963"/>
          </a:xfrm>
        </p:spPr>
        <p:txBody>
          <a:bodyPr/>
          <a:lstStyle/>
          <a:p>
            <a:r>
              <a:rPr lang="en-US" dirty="0" smtClean="0"/>
              <a:t>Addition: easy to enter </a:t>
            </a:r>
          </a:p>
          <a:p>
            <a:r>
              <a:rPr lang="en-US" dirty="0" smtClean="0"/>
              <a:t>-4 + 3 + -7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2133600"/>
            <a:ext cx="5486400" cy="4525963"/>
          </a:xfrm>
        </p:spPr>
        <p:txBody>
          <a:bodyPr/>
          <a:lstStyle/>
          <a:p>
            <a:r>
              <a:rPr lang="en-US" dirty="0" smtClean="0"/>
              <a:t>Subtraction: can be changed to adding the opposite as needed.</a:t>
            </a:r>
          </a:p>
          <a:p>
            <a:pPr marL="0" indent="0">
              <a:buNone/>
            </a:pPr>
            <a:r>
              <a:rPr lang="en-US" dirty="0" smtClean="0"/>
              <a:t>4 – 9 can be written as:  4 + -9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33331" y="5638800"/>
            <a:ext cx="64773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Allow the calculator to compute!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821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-5 + 8 - 2 + -4 -9 +1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all into your calculator, take your time.</a:t>
            </a:r>
          </a:p>
          <a:p>
            <a:r>
              <a:rPr lang="en-US" dirty="0" smtClean="0"/>
              <a:t>The sign +/- goes with the number directly behind it.</a:t>
            </a:r>
          </a:p>
          <a:p>
            <a:r>
              <a:rPr lang="en-US" dirty="0" smtClean="0"/>
              <a:t>You could combine the positive values together, then all the negative values.  Subtracting the two to get your final answer.</a:t>
            </a:r>
          </a:p>
          <a:p>
            <a:r>
              <a:rPr lang="en-US" dirty="0" smtClean="0"/>
              <a:t>-20 + 9  			= -11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Freeform 6"/>
          <p:cNvSpPr/>
          <p:nvPr/>
        </p:nvSpPr>
        <p:spPr>
          <a:xfrm>
            <a:off x="2231004" y="483326"/>
            <a:ext cx="747327" cy="705394"/>
          </a:xfrm>
          <a:custGeom>
            <a:avLst/>
            <a:gdLst>
              <a:gd name="connsiteX0" fmla="*/ 747327 w 747327"/>
              <a:gd name="connsiteY0" fmla="*/ 587828 h 705394"/>
              <a:gd name="connsiteX1" fmla="*/ 721202 w 747327"/>
              <a:gd name="connsiteY1" fmla="*/ 391885 h 705394"/>
              <a:gd name="connsiteX2" fmla="*/ 708139 w 747327"/>
              <a:gd name="connsiteY2" fmla="*/ 326571 h 705394"/>
              <a:gd name="connsiteX3" fmla="*/ 695076 w 747327"/>
              <a:gd name="connsiteY3" fmla="*/ 169817 h 705394"/>
              <a:gd name="connsiteX4" fmla="*/ 668950 w 747327"/>
              <a:gd name="connsiteY4" fmla="*/ 91440 h 705394"/>
              <a:gd name="connsiteX5" fmla="*/ 590573 w 747327"/>
              <a:gd name="connsiteY5" fmla="*/ 39188 h 705394"/>
              <a:gd name="connsiteX6" fmla="*/ 551385 w 747327"/>
              <a:gd name="connsiteY6" fmla="*/ 13063 h 705394"/>
              <a:gd name="connsiteX7" fmla="*/ 512196 w 747327"/>
              <a:gd name="connsiteY7" fmla="*/ 0 h 705394"/>
              <a:gd name="connsiteX8" fmla="*/ 224813 w 747327"/>
              <a:gd name="connsiteY8" fmla="*/ 13063 h 705394"/>
              <a:gd name="connsiteX9" fmla="*/ 146436 w 747327"/>
              <a:gd name="connsiteY9" fmla="*/ 39188 h 705394"/>
              <a:gd name="connsiteX10" fmla="*/ 120310 w 747327"/>
              <a:gd name="connsiteY10" fmla="*/ 78377 h 705394"/>
              <a:gd name="connsiteX11" fmla="*/ 41933 w 747327"/>
              <a:gd name="connsiteY11" fmla="*/ 130628 h 705394"/>
              <a:gd name="connsiteX12" fmla="*/ 15807 w 747327"/>
              <a:gd name="connsiteY12" fmla="*/ 169817 h 705394"/>
              <a:gd name="connsiteX13" fmla="*/ 15807 w 747327"/>
              <a:gd name="connsiteY13" fmla="*/ 431074 h 705394"/>
              <a:gd name="connsiteX14" fmla="*/ 41933 w 747327"/>
              <a:gd name="connsiteY14" fmla="*/ 509451 h 705394"/>
              <a:gd name="connsiteX15" fmla="*/ 68059 w 747327"/>
              <a:gd name="connsiteY15" fmla="*/ 548640 h 705394"/>
              <a:gd name="connsiteX16" fmla="*/ 81122 w 747327"/>
              <a:gd name="connsiteY16" fmla="*/ 587828 h 705394"/>
              <a:gd name="connsiteX17" fmla="*/ 198687 w 747327"/>
              <a:gd name="connsiteY17" fmla="*/ 679268 h 705394"/>
              <a:gd name="connsiteX18" fmla="*/ 277065 w 747327"/>
              <a:gd name="connsiteY18" fmla="*/ 705394 h 705394"/>
              <a:gd name="connsiteX19" fmla="*/ 551385 w 747327"/>
              <a:gd name="connsiteY19" fmla="*/ 679268 h 705394"/>
              <a:gd name="connsiteX20" fmla="*/ 590573 w 747327"/>
              <a:gd name="connsiteY20" fmla="*/ 666205 h 705394"/>
              <a:gd name="connsiteX21" fmla="*/ 668950 w 747327"/>
              <a:gd name="connsiteY21" fmla="*/ 613954 h 705394"/>
              <a:gd name="connsiteX22" fmla="*/ 708139 w 747327"/>
              <a:gd name="connsiteY22" fmla="*/ 587828 h 705394"/>
              <a:gd name="connsiteX23" fmla="*/ 721202 w 747327"/>
              <a:gd name="connsiteY23" fmla="*/ 509451 h 70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7327" h="705394">
                <a:moveTo>
                  <a:pt x="747327" y="587828"/>
                </a:moveTo>
                <a:cubicBezTo>
                  <a:pt x="717934" y="440852"/>
                  <a:pt x="751749" y="620984"/>
                  <a:pt x="721202" y="391885"/>
                </a:cubicBezTo>
                <a:cubicBezTo>
                  <a:pt x="718268" y="369877"/>
                  <a:pt x="712493" y="348342"/>
                  <a:pt x="708139" y="326571"/>
                </a:cubicBezTo>
                <a:cubicBezTo>
                  <a:pt x="703785" y="274320"/>
                  <a:pt x="703696" y="221536"/>
                  <a:pt x="695076" y="169817"/>
                </a:cubicBezTo>
                <a:cubicBezTo>
                  <a:pt x="690549" y="142653"/>
                  <a:pt x="691864" y="106716"/>
                  <a:pt x="668950" y="91440"/>
                </a:cubicBezTo>
                <a:lnTo>
                  <a:pt x="590573" y="39188"/>
                </a:lnTo>
                <a:cubicBezTo>
                  <a:pt x="577510" y="30480"/>
                  <a:pt x="566279" y="18028"/>
                  <a:pt x="551385" y="13063"/>
                </a:cubicBezTo>
                <a:lnTo>
                  <a:pt x="512196" y="0"/>
                </a:lnTo>
                <a:cubicBezTo>
                  <a:pt x="416402" y="4354"/>
                  <a:pt x="320161" y="2847"/>
                  <a:pt x="224813" y="13063"/>
                </a:cubicBezTo>
                <a:cubicBezTo>
                  <a:pt x="197431" y="15997"/>
                  <a:pt x="146436" y="39188"/>
                  <a:pt x="146436" y="39188"/>
                </a:cubicBezTo>
                <a:cubicBezTo>
                  <a:pt x="137727" y="52251"/>
                  <a:pt x="132125" y="68039"/>
                  <a:pt x="120310" y="78377"/>
                </a:cubicBezTo>
                <a:cubicBezTo>
                  <a:pt x="96680" y="99053"/>
                  <a:pt x="41933" y="130628"/>
                  <a:pt x="41933" y="130628"/>
                </a:cubicBezTo>
                <a:cubicBezTo>
                  <a:pt x="33224" y="143691"/>
                  <a:pt x="21991" y="155387"/>
                  <a:pt x="15807" y="169817"/>
                </a:cubicBezTo>
                <a:cubicBezTo>
                  <a:pt x="-16085" y="244233"/>
                  <a:pt x="9017" y="381278"/>
                  <a:pt x="15807" y="431074"/>
                </a:cubicBezTo>
                <a:cubicBezTo>
                  <a:pt x="19528" y="458360"/>
                  <a:pt x="26657" y="486537"/>
                  <a:pt x="41933" y="509451"/>
                </a:cubicBezTo>
                <a:cubicBezTo>
                  <a:pt x="50642" y="522514"/>
                  <a:pt x="61038" y="534598"/>
                  <a:pt x="68059" y="548640"/>
                </a:cubicBezTo>
                <a:cubicBezTo>
                  <a:pt x="74217" y="560956"/>
                  <a:pt x="73484" y="576371"/>
                  <a:pt x="81122" y="587828"/>
                </a:cubicBezTo>
                <a:cubicBezTo>
                  <a:pt x="100444" y="616812"/>
                  <a:pt x="176440" y="671852"/>
                  <a:pt x="198687" y="679268"/>
                </a:cubicBezTo>
                <a:lnTo>
                  <a:pt x="277065" y="705394"/>
                </a:lnTo>
                <a:cubicBezTo>
                  <a:pt x="356613" y="699712"/>
                  <a:pt x="466974" y="696150"/>
                  <a:pt x="551385" y="679268"/>
                </a:cubicBezTo>
                <a:cubicBezTo>
                  <a:pt x="564887" y="676568"/>
                  <a:pt x="578536" y="672892"/>
                  <a:pt x="590573" y="666205"/>
                </a:cubicBezTo>
                <a:cubicBezTo>
                  <a:pt x="618021" y="650956"/>
                  <a:pt x="642824" y="631371"/>
                  <a:pt x="668950" y="613954"/>
                </a:cubicBezTo>
                <a:lnTo>
                  <a:pt x="708139" y="587828"/>
                </a:lnTo>
                <a:cubicBezTo>
                  <a:pt x="725333" y="536247"/>
                  <a:pt x="721202" y="562409"/>
                  <a:pt x="721202" y="5094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768195" y="404949"/>
            <a:ext cx="751554" cy="783771"/>
          </a:xfrm>
          <a:custGeom>
            <a:avLst/>
            <a:gdLst>
              <a:gd name="connsiteX0" fmla="*/ 712365 w 751554"/>
              <a:gd name="connsiteY0" fmla="*/ 235131 h 783771"/>
              <a:gd name="connsiteX1" fmla="*/ 686239 w 751554"/>
              <a:gd name="connsiteY1" fmla="*/ 156754 h 783771"/>
              <a:gd name="connsiteX2" fmla="*/ 620925 w 751554"/>
              <a:gd name="connsiteY2" fmla="*/ 91440 h 783771"/>
              <a:gd name="connsiteX3" fmla="*/ 581736 w 751554"/>
              <a:gd name="connsiteY3" fmla="*/ 52251 h 783771"/>
              <a:gd name="connsiteX4" fmla="*/ 542548 w 751554"/>
              <a:gd name="connsiteY4" fmla="*/ 26125 h 783771"/>
              <a:gd name="connsiteX5" fmla="*/ 464171 w 751554"/>
              <a:gd name="connsiteY5" fmla="*/ 0 h 783771"/>
              <a:gd name="connsiteX6" fmla="*/ 333542 w 751554"/>
              <a:gd name="connsiteY6" fmla="*/ 13062 h 783771"/>
              <a:gd name="connsiteX7" fmla="*/ 242102 w 751554"/>
              <a:gd name="connsiteY7" fmla="*/ 65314 h 783771"/>
              <a:gd name="connsiteX8" fmla="*/ 189851 w 751554"/>
              <a:gd name="connsiteY8" fmla="*/ 143691 h 783771"/>
              <a:gd name="connsiteX9" fmla="*/ 111474 w 751554"/>
              <a:gd name="connsiteY9" fmla="*/ 209005 h 783771"/>
              <a:gd name="connsiteX10" fmla="*/ 59222 w 751554"/>
              <a:gd name="connsiteY10" fmla="*/ 287382 h 783771"/>
              <a:gd name="connsiteX11" fmla="*/ 33096 w 751554"/>
              <a:gd name="connsiteY11" fmla="*/ 326571 h 783771"/>
              <a:gd name="connsiteX12" fmla="*/ 20034 w 751554"/>
              <a:gd name="connsiteY12" fmla="*/ 613954 h 783771"/>
              <a:gd name="connsiteX13" fmla="*/ 85348 w 751554"/>
              <a:gd name="connsiteY13" fmla="*/ 718457 h 783771"/>
              <a:gd name="connsiteX14" fmla="*/ 111474 w 751554"/>
              <a:gd name="connsiteY14" fmla="*/ 757645 h 783771"/>
              <a:gd name="connsiteX15" fmla="*/ 189851 w 751554"/>
              <a:gd name="connsiteY15" fmla="*/ 783771 h 783771"/>
              <a:gd name="connsiteX16" fmla="*/ 398856 w 751554"/>
              <a:gd name="connsiteY16" fmla="*/ 770708 h 783771"/>
              <a:gd name="connsiteX17" fmla="*/ 490296 w 751554"/>
              <a:gd name="connsiteY17" fmla="*/ 744582 h 783771"/>
              <a:gd name="connsiteX18" fmla="*/ 581736 w 751554"/>
              <a:gd name="connsiteY18" fmla="*/ 731520 h 783771"/>
              <a:gd name="connsiteX19" fmla="*/ 660114 w 751554"/>
              <a:gd name="connsiteY19" fmla="*/ 705394 h 783771"/>
              <a:gd name="connsiteX20" fmla="*/ 699302 w 751554"/>
              <a:gd name="connsiteY20" fmla="*/ 692331 h 783771"/>
              <a:gd name="connsiteX21" fmla="*/ 725428 w 751554"/>
              <a:gd name="connsiteY21" fmla="*/ 653142 h 783771"/>
              <a:gd name="connsiteX22" fmla="*/ 751554 w 751554"/>
              <a:gd name="connsiteY22" fmla="*/ 574765 h 783771"/>
              <a:gd name="connsiteX23" fmla="*/ 725428 w 751554"/>
              <a:gd name="connsiteY23" fmla="*/ 222068 h 783771"/>
              <a:gd name="connsiteX24" fmla="*/ 712365 w 751554"/>
              <a:gd name="connsiteY24" fmla="*/ 169817 h 783771"/>
              <a:gd name="connsiteX25" fmla="*/ 673176 w 751554"/>
              <a:gd name="connsiteY25" fmla="*/ 117565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1554" h="783771">
                <a:moveTo>
                  <a:pt x="712365" y="235131"/>
                </a:moveTo>
                <a:cubicBezTo>
                  <a:pt x="703656" y="209005"/>
                  <a:pt x="697424" y="181919"/>
                  <a:pt x="686239" y="156754"/>
                </a:cubicBezTo>
                <a:cubicBezTo>
                  <a:pt x="663698" y="106036"/>
                  <a:pt x="660885" y="124739"/>
                  <a:pt x="620925" y="91440"/>
                </a:cubicBezTo>
                <a:cubicBezTo>
                  <a:pt x="606733" y="79613"/>
                  <a:pt x="595928" y="64078"/>
                  <a:pt x="581736" y="52251"/>
                </a:cubicBezTo>
                <a:cubicBezTo>
                  <a:pt x="569675" y="42200"/>
                  <a:pt x="556894" y="32501"/>
                  <a:pt x="542548" y="26125"/>
                </a:cubicBezTo>
                <a:cubicBezTo>
                  <a:pt x="517383" y="14940"/>
                  <a:pt x="464171" y="0"/>
                  <a:pt x="464171" y="0"/>
                </a:cubicBezTo>
                <a:cubicBezTo>
                  <a:pt x="420628" y="4354"/>
                  <a:pt x="376331" y="3893"/>
                  <a:pt x="333542" y="13062"/>
                </a:cubicBezTo>
                <a:cubicBezTo>
                  <a:pt x="309120" y="18295"/>
                  <a:pt x="263735" y="50892"/>
                  <a:pt x="242102" y="65314"/>
                </a:cubicBezTo>
                <a:cubicBezTo>
                  <a:pt x="224685" y="91440"/>
                  <a:pt x="215977" y="126274"/>
                  <a:pt x="189851" y="143691"/>
                </a:cubicBezTo>
                <a:cubicBezTo>
                  <a:pt x="155017" y="166914"/>
                  <a:pt x="138553" y="174189"/>
                  <a:pt x="111474" y="209005"/>
                </a:cubicBezTo>
                <a:cubicBezTo>
                  <a:pt x="92197" y="233790"/>
                  <a:pt x="76639" y="261256"/>
                  <a:pt x="59222" y="287382"/>
                </a:cubicBezTo>
                <a:lnTo>
                  <a:pt x="33096" y="326571"/>
                </a:lnTo>
                <a:cubicBezTo>
                  <a:pt x="-10212" y="456499"/>
                  <a:pt x="-7143" y="414652"/>
                  <a:pt x="20034" y="613954"/>
                </a:cubicBezTo>
                <a:cubicBezTo>
                  <a:pt x="30916" y="693753"/>
                  <a:pt x="34766" y="684736"/>
                  <a:pt x="85348" y="718457"/>
                </a:cubicBezTo>
                <a:cubicBezTo>
                  <a:pt x="94057" y="731520"/>
                  <a:pt x="98161" y="749324"/>
                  <a:pt x="111474" y="757645"/>
                </a:cubicBezTo>
                <a:cubicBezTo>
                  <a:pt x="134827" y="772241"/>
                  <a:pt x="189851" y="783771"/>
                  <a:pt x="189851" y="783771"/>
                </a:cubicBezTo>
                <a:cubicBezTo>
                  <a:pt x="259519" y="779417"/>
                  <a:pt x="329398" y="777654"/>
                  <a:pt x="398856" y="770708"/>
                </a:cubicBezTo>
                <a:cubicBezTo>
                  <a:pt x="463799" y="764214"/>
                  <a:pt x="434587" y="755723"/>
                  <a:pt x="490296" y="744582"/>
                </a:cubicBezTo>
                <a:cubicBezTo>
                  <a:pt x="520488" y="738544"/>
                  <a:pt x="551256" y="735874"/>
                  <a:pt x="581736" y="731520"/>
                </a:cubicBezTo>
                <a:lnTo>
                  <a:pt x="660114" y="705394"/>
                </a:lnTo>
                <a:lnTo>
                  <a:pt x="699302" y="692331"/>
                </a:lnTo>
                <a:cubicBezTo>
                  <a:pt x="708011" y="679268"/>
                  <a:pt x="719052" y="667489"/>
                  <a:pt x="725428" y="653142"/>
                </a:cubicBezTo>
                <a:cubicBezTo>
                  <a:pt x="736613" y="627977"/>
                  <a:pt x="751554" y="574765"/>
                  <a:pt x="751554" y="574765"/>
                </a:cubicBezTo>
                <a:cubicBezTo>
                  <a:pt x="741416" y="351722"/>
                  <a:pt x="756387" y="361381"/>
                  <a:pt x="725428" y="222068"/>
                </a:cubicBezTo>
                <a:cubicBezTo>
                  <a:pt x="721533" y="204542"/>
                  <a:pt x="719437" y="186318"/>
                  <a:pt x="712365" y="169817"/>
                </a:cubicBezTo>
                <a:cubicBezTo>
                  <a:pt x="701287" y="143968"/>
                  <a:pt x="690098" y="134487"/>
                  <a:pt x="673176" y="1175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910356" y="431074"/>
            <a:ext cx="589107" cy="692436"/>
          </a:xfrm>
          <a:custGeom>
            <a:avLst/>
            <a:gdLst>
              <a:gd name="connsiteX0" fmla="*/ 118844 w 589107"/>
              <a:gd name="connsiteY0" fmla="*/ 679269 h 692436"/>
              <a:gd name="connsiteX1" fmla="*/ 445415 w 589107"/>
              <a:gd name="connsiteY1" fmla="*/ 653143 h 692436"/>
              <a:gd name="connsiteX2" fmla="*/ 484604 w 589107"/>
              <a:gd name="connsiteY2" fmla="*/ 640080 h 692436"/>
              <a:gd name="connsiteX3" fmla="*/ 523793 w 589107"/>
              <a:gd name="connsiteY3" fmla="*/ 613955 h 692436"/>
              <a:gd name="connsiteX4" fmla="*/ 589107 w 589107"/>
              <a:gd name="connsiteY4" fmla="*/ 496389 h 692436"/>
              <a:gd name="connsiteX5" fmla="*/ 576044 w 589107"/>
              <a:gd name="connsiteY5" fmla="*/ 313509 h 692436"/>
              <a:gd name="connsiteX6" fmla="*/ 497667 w 589107"/>
              <a:gd name="connsiteY6" fmla="*/ 156755 h 692436"/>
              <a:gd name="connsiteX7" fmla="*/ 432353 w 589107"/>
              <a:gd name="connsiteY7" fmla="*/ 78377 h 692436"/>
              <a:gd name="connsiteX8" fmla="*/ 353975 w 589107"/>
              <a:gd name="connsiteY8" fmla="*/ 26126 h 692436"/>
              <a:gd name="connsiteX9" fmla="*/ 236410 w 589107"/>
              <a:gd name="connsiteY9" fmla="*/ 0 h 692436"/>
              <a:gd name="connsiteX10" fmla="*/ 118844 w 589107"/>
              <a:gd name="connsiteY10" fmla="*/ 13063 h 692436"/>
              <a:gd name="connsiteX11" fmla="*/ 92718 w 589107"/>
              <a:gd name="connsiteY11" fmla="*/ 52252 h 692436"/>
              <a:gd name="connsiteX12" fmla="*/ 53530 w 589107"/>
              <a:gd name="connsiteY12" fmla="*/ 91440 h 692436"/>
              <a:gd name="connsiteX13" fmla="*/ 27404 w 589107"/>
              <a:gd name="connsiteY13" fmla="*/ 169817 h 692436"/>
              <a:gd name="connsiteX14" fmla="*/ 14341 w 589107"/>
              <a:gd name="connsiteY14" fmla="*/ 209006 h 692436"/>
              <a:gd name="connsiteX15" fmla="*/ 14341 w 589107"/>
              <a:gd name="connsiteY15" fmla="*/ 653143 h 692436"/>
              <a:gd name="connsiteX16" fmla="*/ 53530 w 589107"/>
              <a:gd name="connsiteY16" fmla="*/ 679269 h 692436"/>
              <a:gd name="connsiteX17" fmla="*/ 171095 w 589107"/>
              <a:gd name="connsiteY17" fmla="*/ 692332 h 6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9107" h="692436">
                <a:moveTo>
                  <a:pt x="118844" y="679269"/>
                </a:moveTo>
                <a:cubicBezTo>
                  <a:pt x="254207" y="672501"/>
                  <a:pt x="332303" y="681421"/>
                  <a:pt x="445415" y="653143"/>
                </a:cubicBezTo>
                <a:cubicBezTo>
                  <a:pt x="458773" y="649803"/>
                  <a:pt x="472288" y="646238"/>
                  <a:pt x="484604" y="640080"/>
                </a:cubicBezTo>
                <a:cubicBezTo>
                  <a:pt x="498646" y="633059"/>
                  <a:pt x="510730" y="622663"/>
                  <a:pt x="523793" y="613955"/>
                </a:cubicBezTo>
                <a:cubicBezTo>
                  <a:pt x="583682" y="524120"/>
                  <a:pt x="566114" y="565365"/>
                  <a:pt x="589107" y="496389"/>
                </a:cubicBezTo>
                <a:cubicBezTo>
                  <a:pt x="584753" y="435429"/>
                  <a:pt x="585110" y="373948"/>
                  <a:pt x="576044" y="313509"/>
                </a:cubicBezTo>
                <a:cubicBezTo>
                  <a:pt x="565576" y="243726"/>
                  <a:pt x="536019" y="214284"/>
                  <a:pt x="497667" y="156755"/>
                </a:cubicBezTo>
                <a:cubicBezTo>
                  <a:pt x="474446" y="121923"/>
                  <a:pt x="467167" y="105454"/>
                  <a:pt x="432353" y="78377"/>
                </a:cubicBezTo>
                <a:cubicBezTo>
                  <a:pt x="407568" y="59100"/>
                  <a:pt x="383763" y="36056"/>
                  <a:pt x="353975" y="26126"/>
                </a:cubicBezTo>
                <a:cubicBezTo>
                  <a:pt x="289660" y="4687"/>
                  <a:pt x="328369" y="15327"/>
                  <a:pt x="236410" y="0"/>
                </a:cubicBezTo>
                <a:cubicBezTo>
                  <a:pt x="197221" y="4354"/>
                  <a:pt x="155900" y="-412"/>
                  <a:pt x="118844" y="13063"/>
                </a:cubicBezTo>
                <a:cubicBezTo>
                  <a:pt x="104089" y="18428"/>
                  <a:pt x="102769" y="40191"/>
                  <a:pt x="92718" y="52252"/>
                </a:cubicBezTo>
                <a:cubicBezTo>
                  <a:pt x="80892" y="66444"/>
                  <a:pt x="66593" y="78377"/>
                  <a:pt x="53530" y="91440"/>
                </a:cubicBezTo>
                <a:lnTo>
                  <a:pt x="27404" y="169817"/>
                </a:lnTo>
                <a:lnTo>
                  <a:pt x="14341" y="209006"/>
                </a:lnTo>
                <a:cubicBezTo>
                  <a:pt x="5704" y="347197"/>
                  <a:pt x="-13078" y="516051"/>
                  <a:pt x="14341" y="653143"/>
                </a:cubicBezTo>
                <a:cubicBezTo>
                  <a:pt x="17420" y="668538"/>
                  <a:pt x="38636" y="674304"/>
                  <a:pt x="53530" y="679269"/>
                </a:cubicBezTo>
                <a:cubicBezTo>
                  <a:pt x="99161" y="694480"/>
                  <a:pt x="127926" y="692332"/>
                  <a:pt x="171095" y="6923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520647" y="431074"/>
            <a:ext cx="540542" cy="770709"/>
          </a:xfrm>
          <a:custGeom>
            <a:avLst/>
            <a:gdLst>
              <a:gd name="connsiteX0" fmla="*/ 514393 w 540542"/>
              <a:gd name="connsiteY0" fmla="*/ 169817 h 770709"/>
              <a:gd name="connsiteX1" fmla="*/ 501330 w 540542"/>
              <a:gd name="connsiteY1" fmla="*/ 78377 h 770709"/>
              <a:gd name="connsiteX2" fmla="*/ 436016 w 540542"/>
              <a:gd name="connsiteY2" fmla="*/ 26126 h 770709"/>
              <a:gd name="connsiteX3" fmla="*/ 396827 w 540542"/>
              <a:gd name="connsiteY3" fmla="*/ 0 h 770709"/>
              <a:gd name="connsiteX4" fmla="*/ 213947 w 540542"/>
              <a:gd name="connsiteY4" fmla="*/ 26126 h 770709"/>
              <a:gd name="connsiteX5" fmla="*/ 174759 w 540542"/>
              <a:gd name="connsiteY5" fmla="*/ 52252 h 770709"/>
              <a:gd name="connsiteX6" fmla="*/ 148633 w 540542"/>
              <a:gd name="connsiteY6" fmla="*/ 91440 h 770709"/>
              <a:gd name="connsiteX7" fmla="*/ 57193 w 540542"/>
              <a:gd name="connsiteY7" fmla="*/ 209006 h 770709"/>
              <a:gd name="connsiteX8" fmla="*/ 31067 w 540542"/>
              <a:gd name="connsiteY8" fmla="*/ 287383 h 770709"/>
              <a:gd name="connsiteX9" fmla="*/ 18004 w 540542"/>
              <a:gd name="connsiteY9" fmla="*/ 326572 h 770709"/>
              <a:gd name="connsiteX10" fmla="*/ 70256 w 540542"/>
              <a:gd name="connsiteY10" fmla="*/ 731520 h 770709"/>
              <a:gd name="connsiteX11" fmla="*/ 109444 w 540542"/>
              <a:gd name="connsiteY11" fmla="*/ 757646 h 770709"/>
              <a:gd name="connsiteX12" fmla="*/ 148633 w 540542"/>
              <a:gd name="connsiteY12" fmla="*/ 770709 h 770709"/>
              <a:gd name="connsiteX13" fmla="*/ 370702 w 540542"/>
              <a:gd name="connsiteY13" fmla="*/ 757646 h 770709"/>
              <a:gd name="connsiteX14" fmla="*/ 409890 w 540542"/>
              <a:gd name="connsiteY14" fmla="*/ 731520 h 770709"/>
              <a:gd name="connsiteX15" fmla="*/ 475204 w 540542"/>
              <a:gd name="connsiteY15" fmla="*/ 653143 h 770709"/>
              <a:gd name="connsiteX16" fmla="*/ 514393 w 540542"/>
              <a:gd name="connsiteY16" fmla="*/ 627017 h 770709"/>
              <a:gd name="connsiteX17" fmla="*/ 540519 w 540542"/>
              <a:gd name="connsiteY17" fmla="*/ 548640 h 770709"/>
              <a:gd name="connsiteX18" fmla="*/ 527456 w 540542"/>
              <a:gd name="connsiteY18" fmla="*/ 78377 h 77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0542" h="770709">
                <a:moveTo>
                  <a:pt x="514393" y="169817"/>
                </a:moveTo>
                <a:cubicBezTo>
                  <a:pt x="510039" y="139337"/>
                  <a:pt x="510177" y="107868"/>
                  <a:pt x="501330" y="78377"/>
                </a:cubicBezTo>
                <a:cubicBezTo>
                  <a:pt x="485786" y="26566"/>
                  <a:pt x="474118" y="45177"/>
                  <a:pt x="436016" y="26126"/>
                </a:cubicBezTo>
                <a:cubicBezTo>
                  <a:pt x="421974" y="19105"/>
                  <a:pt x="409890" y="8709"/>
                  <a:pt x="396827" y="0"/>
                </a:cubicBezTo>
                <a:cubicBezTo>
                  <a:pt x="360118" y="3337"/>
                  <a:pt x="264207" y="996"/>
                  <a:pt x="213947" y="26126"/>
                </a:cubicBezTo>
                <a:cubicBezTo>
                  <a:pt x="199905" y="33147"/>
                  <a:pt x="187822" y="43543"/>
                  <a:pt x="174759" y="52252"/>
                </a:cubicBezTo>
                <a:cubicBezTo>
                  <a:pt x="166050" y="65315"/>
                  <a:pt x="158684" y="79379"/>
                  <a:pt x="148633" y="91440"/>
                </a:cubicBezTo>
                <a:cubicBezTo>
                  <a:pt x="111063" y="136524"/>
                  <a:pt x="79203" y="142976"/>
                  <a:pt x="57193" y="209006"/>
                </a:cubicBezTo>
                <a:lnTo>
                  <a:pt x="31067" y="287383"/>
                </a:lnTo>
                <a:lnTo>
                  <a:pt x="18004" y="326572"/>
                </a:lnTo>
                <a:cubicBezTo>
                  <a:pt x="26644" y="568496"/>
                  <a:pt x="-54430" y="627615"/>
                  <a:pt x="70256" y="731520"/>
                </a:cubicBezTo>
                <a:cubicBezTo>
                  <a:pt x="82317" y="741571"/>
                  <a:pt x="95402" y="750625"/>
                  <a:pt x="109444" y="757646"/>
                </a:cubicBezTo>
                <a:cubicBezTo>
                  <a:pt x="121760" y="763804"/>
                  <a:pt x="135570" y="766355"/>
                  <a:pt x="148633" y="770709"/>
                </a:cubicBezTo>
                <a:cubicBezTo>
                  <a:pt x="222656" y="766355"/>
                  <a:pt x="297371" y="768646"/>
                  <a:pt x="370702" y="757646"/>
                </a:cubicBezTo>
                <a:cubicBezTo>
                  <a:pt x="386228" y="755317"/>
                  <a:pt x="397829" y="741571"/>
                  <a:pt x="409890" y="731520"/>
                </a:cubicBezTo>
                <a:cubicBezTo>
                  <a:pt x="538296" y="624515"/>
                  <a:pt x="372446" y="755902"/>
                  <a:pt x="475204" y="653143"/>
                </a:cubicBezTo>
                <a:cubicBezTo>
                  <a:pt x="486305" y="642041"/>
                  <a:pt x="501330" y="635726"/>
                  <a:pt x="514393" y="627017"/>
                </a:cubicBezTo>
                <a:cubicBezTo>
                  <a:pt x="523102" y="600891"/>
                  <a:pt x="541284" y="576168"/>
                  <a:pt x="540519" y="548640"/>
                </a:cubicBezTo>
                <a:lnTo>
                  <a:pt x="527456" y="7837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08514" y="365760"/>
            <a:ext cx="992777" cy="862149"/>
          </a:xfrm>
          <a:custGeom>
            <a:avLst/>
            <a:gdLst>
              <a:gd name="connsiteX0" fmla="*/ 927463 w 992777"/>
              <a:gd name="connsiteY0" fmla="*/ 757646 h 862149"/>
              <a:gd name="connsiteX1" fmla="*/ 953589 w 992777"/>
              <a:gd name="connsiteY1" fmla="*/ 692331 h 862149"/>
              <a:gd name="connsiteX2" fmla="*/ 940526 w 992777"/>
              <a:gd name="connsiteY2" fmla="*/ 156754 h 862149"/>
              <a:gd name="connsiteX3" fmla="*/ 927463 w 992777"/>
              <a:gd name="connsiteY3" fmla="*/ 117566 h 862149"/>
              <a:gd name="connsiteX4" fmla="*/ 849086 w 992777"/>
              <a:gd name="connsiteY4" fmla="*/ 65314 h 862149"/>
              <a:gd name="connsiteX5" fmla="*/ 796835 w 992777"/>
              <a:gd name="connsiteY5" fmla="*/ 26126 h 862149"/>
              <a:gd name="connsiteX6" fmla="*/ 679269 w 992777"/>
              <a:gd name="connsiteY6" fmla="*/ 13063 h 862149"/>
              <a:gd name="connsiteX7" fmla="*/ 587829 w 992777"/>
              <a:gd name="connsiteY7" fmla="*/ 0 h 862149"/>
              <a:gd name="connsiteX8" fmla="*/ 130629 w 992777"/>
              <a:gd name="connsiteY8" fmla="*/ 13063 h 862149"/>
              <a:gd name="connsiteX9" fmla="*/ 91440 w 992777"/>
              <a:gd name="connsiteY9" fmla="*/ 26126 h 862149"/>
              <a:gd name="connsiteX10" fmla="*/ 52252 w 992777"/>
              <a:gd name="connsiteY10" fmla="*/ 65314 h 862149"/>
              <a:gd name="connsiteX11" fmla="*/ 39189 w 992777"/>
              <a:gd name="connsiteY11" fmla="*/ 104503 h 862149"/>
              <a:gd name="connsiteX12" fmla="*/ 13063 w 992777"/>
              <a:gd name="connsiteY12" fmla="*/ 156754 h 862149"/>
              <a:gd name="connsiteX13" fmla="*/ 0 w 992777"/>
              <a:gd name="connsiteY13" fmla="*/ 222069 h 862149"/>
              <a:gd name="connsiteX14" fmla="*/ 26126 w 992777"/>
              <a:gd name="connsiteY14" fmla="*/ 365760 h 862149"/>
              <a:gd name="connsiteX15" fmla="*/ 52252 w 992777"/>
              <a:gd name="connsiteY15" fmla="*/ 404949 h 862149"/>
              <a:gd name="connsiteX16" fmla="*/ 65315 w 992777"/>
              <a:gd name="connsiteY16" fmla="*/ 444137 h 862149"/>
              <a:gd name="connsiteX17" fmla="*/ 143692 w 992777"/>
              <a:gd name="connsiteY17" fmla="*/ 561703 h 862149"/>
              <a:gd name="connsiteX18" fmla="*/ 169817 w 992777"/>
              <a:gd name="connsiteY18" fmla="*/ 600891 h 862149"/>
              <a:gd name="connsiteX19" fmla="*/ 235132 w 992777"/>
              <a:gd name="connsiteY19" fmla="*/ 718457 h 862149"/>
              <a:gd name="connsiteX20" fmla="*/ 287383 w 992777"/>
              <a:gd name="connsiteY20" fmla="*/ 796834 h 862149"/>
              <a:gd name="connsiteX21" fmla="*/ 313509 w 992777"/>
              <a:gd name="connsiteY21" fmla="*/ 836023 h 862149"/>
              <a:gd name="connsiteX22" fmla="*/ 352697 w 992777"/>
              <a:gd name="connsiteY22" fmla="*/ 862149 h 862149"/>
              <a:gd name="connsiteX23" fmla="*/ 666206 w 992777"/>
              <a:gd name="connsiteY23" fmla="*/ 849086 h 862149"/>
              <a:gd name="connsiteX24" fmla="*/ 744583 w 992777"/>
              <a:gd name="connsiteY24" fmla="*/ 822960 h 862149"/>
              <a:gd name="connsiteX25" fmla="*/ 822960 w 992777"/>
              <a:gd name="connsiteY25" fmla="*/ 770709 h 862149"/>
              <a:gd name="connsiteX26" fmla="*/ 849086 w 992777"/>
              <a:gd name="connsiteY26" fmla="*/ 731520 h 862149"/>
              <a:gd name="connsiteX27" fmla="*/ 927463 w 992777"/>
              <a:gd name="connsiteY27" fmla="*/ 679269 h 862149"/>
              <a:gd name="connsiteX28" fmla="*/ 992777 w 992777"/>
              <a:gd name="connsiteY28" fmla="*/ 600891 h 86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92777" h="862149">
                <a:moveTo>
                  <a:pt x="927463" y="757646"/>
                </a:moveTo>
                <a:cubicBezTo>
                  <a:pt x="936172" y="735874"/>
                  <a:pt x="953079" y="715774"/>
                  <a:pt x="953589" y="692331"/>
                </a:cubicBezTo>
                <a:cubicBezTo>
                  <a:pt x="957470" y="513794"/>
                  <a:pt x="948635" y="335149"/>
                  <a:pt x="940526" y="156754"/>
                </a:cubicBezTo>
                <a:cubicBezTo>
                  <a:pt x="939901" y="142999"/>
                  <a:pt x="937199" y="127302"/>
                  <a:pt x="927463" y="117566"/>
                </a:cubicBezTo>
                <a:cubicBezTo>
                  <a:pt x="905260" y="95363"/>
                  <a:pt x="874205" y="84153"/>
                  <a:pt x="849086" y="65314"/>
                </a:cubicBezTo>
                <a:cubicBezTo>
                  <a:pt x="831669" y="52251"/>
                  <a:pt x="817643" y="32529"/>
                  <a:pt x="796835" y="26126"/>
                </a:cubicBezTo>
                <a:cubicBezTo>
                  <a:pt x="759149" y="14530"/>
                  <a:pt x="718394" y="17954"/>
                  <a:pt x="679269" y="13063"/>
                </a:cubicBezTo>
                <a:cubicBezTo>
                  <a:pt x="648717" y="9244"/>
                  <a:pt x="618309" y="4354"/>
                  <a:pt x="587829" y="0"/>
                </a:cubicBezTo>
                <a:cubicBezTo>
                  <a:pt x="435429" y="4354"/>
                  <a:pt x="282880" y="5050"/>
                  <a:pt x="130629" y="13063"/>
                </a:cubicBezTo>
                <a:cubicBezTo>
                  <a:pt x="116878" y="13787"/>
                  <a:pt x="102897" y="18488"/>
                  <a:pt x="91440" y="26126"/>
                </a:cubicBezTo>
                <a:cubicBezTo>
                  <a:pt x="76069" y="36373"/>
                  <a:pt x="65315" y="52251"/>
                  <a:pt x="52252" y="65314"/>
                </a:cubicBezTo>
                <a:cubicBezTo>
                  <a:pt x="47898" y="78377"/>
                  <a:pt x="44613" y="91847"/>
                  <a:pt x="39189" y="104503"/>
                </a:cubicBezTo>
                <a:cubicBezTo>
                  <a:pt x="31518" y="122401"/>
                  <a:pt x="19221" y="138280"/>
                  <a:pt x="13063" y="156754"/>
                </a:cubicBezTo>
                <a:cubicBezTo>
                  <a:pt x="6042" y="177817"/>
                  <a:pt x="4354" y="200297"/>
                  <a:pt x="0" y="222069"/>
                </a:cubicBezTo>
                <a:cubicBezTo>
                  <a:pt x="4503" y="258093"/>
                  <a:pt x="5989" y="325487"/>
                  <a:pt x="26126" y="365760"/>
                </a:cubicBezTo>
                <a:cubicBezTo>
                  <a:pt x="33147" y="379802"/>
                  <a:pt x="45231" y="390907"/>
                  <a:pt x="52252" y="404949"/>
                </a:cubicBezTo>
                <a:cubicBezTo>
                  <a:pt x="58410" y="417265"/>
                  <a:pt x="58628" y="432100"/>
                  <a:pt x="65315" y="444137"/>
                </a:cubicBezTo>
                <a:cubicBezTo>
                  <a:pt x="65318" y="444142"/>
                  <a:pt x="130628" y="542107"/>
                  <a:pt x="143692" y="561703"/>
                </a:cubicBezTo>
                <a:cubicBezTo>
                  <a:pt x="152400" y="574766"/>
                  <a:pt x="164852" y="585997"/>
                  <a:pt x="169817" y="600891"/>
                </a:cubicBezTo>
                <a:cubicBezTo>
                  <a:pt x="192810" y="669869"/>
                  <a:pt x="175241" y="628620"/>
                  <a:pt x="235132" y="718457"/>
                </a:cubicBezTo>
                <a:lnTo>
                  <a:pt x="287383" y="796834"/>
                </a:lnTo>
                <a:cubicBezTo>
                  <a:pt x="296092" y="809897"/>
                  <a:pt x="300446" y="827314"/>
                  <a:pt x="313509" y="836023"/>
                </a:cubicBezTo>
                <a:lnTo>
                  <a:pt x="352697" y="862149"/>
                </a:lnTo>
                <a:cubicBezTo>
                  <a:pt x="457200" y="857795"/>
                  <a:pt x="562131" y="859494"/>
                  <a:pt x="666206" y="849086"/>
                </a:cubicBezTo>
                <a:cubicBezTo>
                  <a:pt x="693608" y="846346"/>
                  <a:pt x="721669" y="838236"/>
                  <a:pt x="744583" y="822960"/>
                </a:cubicBezTo>
                <a:lnTo>
                  <a:pt x="822960" y="770709"/>
                </a:lnTo>
                <a:cubicBezTo>
                  <a:pt x="831669" y="757646"/>
                  <a:pt x="837271" y="741858"/>
                  <a:pt x="849086" y="731520"/>
                </a:cubicBezTo>
                <a:cubicBezTo>
                  <a:pt x="872716" y="710844"/>
                  <a:pt x="927463" y="679269"/>
                  <a:pt x="927463" y="679269"/>
                </a:cubicBezTo>
                <a:cubicBezTo>
                  <a:pt x="982130" y="597268"/>
                  <a:pt x="948315" y="600891"/>
                  <a:pt x="992777" y="60089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74229" y="444137"/>
            <a:ext cx="914400" cy="770709"/>
          </a:xfrm>
          <a:custGeom>
            <a:avLst/>
            <a:gdLst>
              <a:gd name="connsiteX0" fmla="*/ 914400 w 914400"/>
              <a:gd name="connsiteY0" fmla="*/ 65314 h 770709"/>
              <a:gd name="connsiteX1" fmla="*/ 849085 w 914400"/>
              <a:gd name="connsiteY1" fmla="*/ 26126 h 770709"/>
              <a:gd name="connsiteX2" fmla="*/ 718457 w 914400"/>
              <a:gd name="connsiteY2" fmla="*/ 0 h 770709"/>
              <a:gd name="connsiteX3" fmla="*/ 117565 w 914400"/>
              <a:gd name="connsiteY3" fmla="*/ 13063 h 770709"/>
              <a:gd name="connsiteX4" fmla="*/ 78377 w 914400"/>
              <a:gd name="connsiteY4" fmla="*/ 26126 h 770709"/>
              <a:gd name="connsiteX5" fmla="*/ 39188 w 914400"/>
              <a:gd name="connsiteY5" fmla="*/ 65314 h 770709"/>
              <a:gd name="connsiteX6" fmla="*/ 0 w 914400"/>
              <a:gd name="connsiteY6" fmla="*/ 209006 h 770709"/>
              <a:gd name="connsiteX7" fmla="*/ 13062 w 914400"/>
              <a:gd name="connsiteY7" fmla="*/ 653143 h 770709"/>
              <a:gd name="connsiteX8" fmla="*/ 39188 w 914400"/>
              <a:gd name="connsiteY8" fmla="*/ 692332 h 770709"/>
              <a:gd name="connsiteX9" fmla="*/ 52251 w 914400"/>
              <a:gd name="connsiteY9" fmla="*/ 731520 h 770709"/>
              <a:gd name="connsiteX10" fmla="*/ 156754 w 914400"/>
              <a:gd name="connsiteY10" fmla="*/ 770709 h 770709"/>
              <a:gd name="connsiteX11" fmla="*/ 561702 w 914400"/>
              <a:gd name="connsiteY11" fmla="*/ 757646 h 770709"/>
              <a:gd name="connsiteX12" fmla="*/ 640080 w 914400"/>
              <a:gd name="connsiteY12" fmla="*/ 705394 h 770709"/>
              <a:gd name="connsiteX13" fmla="*/ 692331 w 914400"/>
              <a:gd name="connsiteY13" fmla="*/ 627017 h 770709"/>
              <a:gd name="connsiteX14" fmla="*/ 731520 w 914400"/>
              <a:gd name="connsiteY14" fmla="*/ 600892 h 770709"/>
              <a:gd name="connsiteX15" fmla="*/ 796834 w 914400"/>
              <a:gd name="connsiteY15" fmla="*/ 522514 h 770709"/>
              <a:gd name="connsiteX16" fmla="*/ 822960 w 914400"/>
              <a:gd name="connsiteY16" fmla="*/ 444137 h 770709"/>
              <a:gd name="connsiteX17" fmla="*/ 822960 w 914400"/>
              <a:gd name="connsiteY17" fmla="*/ 39189 h 77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4400" h="770709">
                <a:moveTo>
                  <a:pt x="914400" y="65314"/>
                </a:moveTo>
                <a:cubicBezTo>
                  <a:pt x="892628" y="52251"/>
                  <a:pt x="871794" y="37481"/>
                  <a:pt x="849085" y="26126"/>
                </a:cubicBezTo>
                <a:cubicBezTo>
                  <a:pt x="812604" y="7886"/>
                  <a:pt x="752159" y="4815"/>
                  <a:pt x="718457" y="0"/>
                </a:cubicBezTo>
                <a:lnTo>
                  <a:pt x="117565" y="13063"/>
                </a:lnTo>
                <a:cubicBezTo>
                  <a:pt x="103807" y="13625"/>
                  <a:pt x="89834" y="18488"/>
                  <a:pt x="78377" y="26126"/>
                </a:cubicBezTo>
                <a:cubicBezTo>
                  <a:pt x="63006" y="36373"/>
                  <a:pt x="52251" y="52251"/>
                  <a:pt x="39188" y="65314"/>
                </a:cubicBezTo>
                <a:cubicBezTo>
                  <a:pt x="6041" y="164755"/>
                  <a:pt x="18463" y="116688"/>
                  <a:pt x="0" y="209006"/>
                </a:cubicBezTo>
                <a:cubicBezTo>
                  <a:pt x="4354" y="357052"/>
                  <a:pt x="1093" y="505518"/>
                  <a:pt x="13062" y="653143"/>
                </a:cubicBezTo>
                <a:cubicBezTo>
                  <a:pt x="14331" y="668791"/>
                  <a:pt x="32167" y="678290"/>
                  <a:pt x="39188" y="692332"/>
                </a:cubicBezTo>
                <a:cubicBezTo>
                  <a:pt x="45346" y="704648"/>
                  <a:pt x="43649" y="720768"/>
                  <a:pt x="52251" y="731520"/>
                </a:cubicBezTo>
                <a:cubicBezTo>
                  <a:pt x="77879" y="763555"/>
                  <a:pt x="121348" y="763628"/>
                  <a:pt x="156754" y="770709"/>
                </a:cubicBezTo>
                <a:cubicBezTo>
                  <a:pt x="291737" y="766355"/>
                  <a:pt x="427866" y="775732"/>
                  <a:pt x="561702" y="757646"/>
                </a:cubicBezTo>
                <a:cubicBezTo>
                  <a:pt x="592819" y="753441"/>
                  <a:pt x="640080" y="705394"/>
                  <a:pt x="640080" y="705394"/>
                </a:cubicBezTo>
                <a:cubicBezTo>
                  <a:pt x="657497" y="679268"/>
                  <a:pt x="666205" y="644434"/>
                  <a:pt x="692331" y="627017"/>
                </a:cubicBezTo>
                <a:cubicBezTo>
                  <a:pt x="705394" y="618309"/>
                  <a:pt x="719459" y="610943"/>
                  <a:pt x="731520" y="600892"/>
                </a:cubicBezTo>
                <a:cubicBezTo>
                  <a:pt x="753233" y="582798"/>
                  <a:pt x="784746" y="549712"/>
                  <a:pt x="796834" y="522514"/>
                </a:cubicBezTo>
                <a:cubicBezTo>
                  <a:pt x="808019" y="497349"/>
                  <a:pt x="822960" y="471676"/>
                  <a:pt x="822960" y="444137"/>
                </a:cubicBezTo>
                <a:lnTo>
                  <a:pt x="822960" y="39189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47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Multiplication &amp;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Multiplication</a:t>
            </a:r>
          </a:p>
          <a:p>
            <a:pPr marL="0" indent="0">
              <a:buNone/>
            </a:pPr>
            <a:r>
              <a:rPr lang="en-US" dirty="0" smtClean="0"/>
              <a:t>-14 × -4 =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(-14)(-4) =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-14</a:t>
            </a:r>
            <a:r>
              <a:rPr lang="en-US" sz="1800" baseline="30000" dirty="0" smtClean="0"/>
              <a:t>●</a:t>
            </a:r>
            <a:r>
              <a:rPr lang="en-US" dirty="0"/>
              <a:t> </a:t>
            </a:r>
            <a:r>
              <a:rPr lang="en-US" dirty="0" smtClean="0"/>
              <a:t>-4 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Division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19 ÷ - 3 =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 smtClean="0"/>
                  <a:t> =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19/-3 =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3172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41217" y="5486400"/>
            <a:ext cx="78615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Allow the calculator to compute!</a:t>
            </a:r>
            <a:endParaRPr lang="en-US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7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Slowly, Carefully….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ENTER this problem exactly as you see it into your calculator:  Use the keys for parenthesis.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18  </a:t>
            </a:r>
            <a:r>
              <a:rPr lang="en-US" dirty="0"/>
              <a:t>-  (-12  - 3)  =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now try this one:</a:t>
            </a:r>
          </a:p>
          <a:p>
            <a:pPr marL="0" indent="0">
              <a:buNone/>
            </a:pPr>
            <a:r>
              <a:rPr lang="en-US" dirty="0" smtClean="0"/>
              <a:t>(9-6) × 8 + 2 		vs.    9 – 6 × 8 + 2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2819400"/>
            <a:ext cx="17526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parenthesis keys are above the 8 &amp; 9 keys!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-</a:t>
            </a:r>
            <a:r>
              <a:rPr lang="en-US" dirty="0"/>
              <a:t>2  +  (+3)  =  		     </a:t>
            </a:r>
            <a:r>
              <a:rPr lang="en-US" dirty="0" smtClean="0"/>
              <a:t>	2.   </a:t>
            </a:r>
            <a:r>
              <a:rPr lang="en-US" dirty="0"/>
              <a:t>-3(-4)  =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3.   45 </a:t>
            </a:r>
            <a:r>
              <a:rPr lang="en-US" dirty="0"/>
              <a:t>-  (-27)  </a:t>
            </a:r>
            <a:r>
              <a:rPr lang="en-US" dirty="0" smtClean="0"/>
              <a:t>=			4.  -5  </a:t>
            </a:r>
            <a:r>
              <a:rPr lang="en-US" dirty="0"/>
              <a:t>+  (+4)  = 	</a:t>
            </a:r>
          </a:p>
          <a:p>
            <a:pPr marL="0" indent="0">
              <a:buNone/>
            </a:pPr>
            <a:r>
              <a:rPr lang="en-US" dirty="0"/>
              <a:t> 5</a:t>
            </a:r>
            <a:r>
              <a:rPr lang="en-US" dirty="0" smtClean="0"/>
              <a:t>.   </a:t>
            </a:r>
            <a:r>
              <a:rPr lang="en-US" dirty="0"/>
              <a:t>24  ÷  (-6)  = </a:t>
            </a:r>
            <a:r>
              <a:rPr lang="en-US" dirty="0" smtClean="0"/>
              <a:t>			6.   </a:t>
            </a:r>
            <a:r>
              <a:rPr lang="en-US" dirty="0"/>
              <a:t>19(-4)  </a:t>
            </a:r>
            <a:r>
              <a:rPr lang="en-US" dirty="0" smtClean="0"/>
              <a:t>=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7</a:t>
            </a:r>
            <a:r>
              <a:rPr lang="en-US" dirty="0" smtClean="0"/>
              <a:t>.   </a:t>
            </a:r>
            <a:r>
              <a:rPr lang="en-US" dirty="0"/>
              <a:t>5  -  (-3)  =		</a:t>
            </a:r>
            <a:r>
              <a:rPr lang="en-US" dirty="0" smtClean="0"/>
              <a:t>	8.   </a:t>
            </a:r>
            <a:r>
              <a:rPr lang="en-US" dirty="0"/>
              <a:t>5(-18)  </a:t>
            </a:r>
            <a:r>
              <a:rPr lang="en-US" dirty="0" smtClean="0"/>
              <a:t>=</a:t>
            </a:r>
            <a:endParaRPr lang="en-US" dirty="0"/>
          </a:p>
          <a:p>
            <a:pPr marL="514350" indent="-514350">
              <a:buAutoNum type="arabicPeriod" startAt="9"/>
            </a:pPr>
            <a:r>
              <a:rPr lang="en-US" dirty="0" smtClean="0"/>
              <a:t>-</a:t>
            </a:r>
            <a:r>
              <a:rPr lang="en-US" dirty="0"/>
              <a:t>42  ÷  (-6)  =			10. -24  ÷  4  +  -17  </a:t>
            </a:r>
            <a:r>
              <a:rPr lang="en-US" dirty="0" smtClean="0"/>
              <a:t>=</a:t>
            </a:r>
          </a:p>
          <a:p>
            <a:pPr marL="514350" indent="-514350">
              <a:buAutoNum type="arabicPeriod" startAt="11"/>
            </a:pPr>
            <a:r>
              <a:rPr lang="en-US" dirty="0" smtClean="0"/>
              <a:t>   12  </a:t>
            </a:r>
            <a:r>
              <a:rPr lang="en-US" dirty="0"/>
              <a:t>+  (-7) -  (-28)  </a:t>
            </a:r>
            <a:r>
              <a:rPr lang="en-US" dirty="0" smtClean="0"/>
              <a:t>=	</a:t>
            </a:r>
          </a:p>
          <a:p>
            <a:pPr marL="514350" indent="-514350">
              <a:buAutoNum type="arabicPeriod" startAt="11"/>
            </a:pPr>
            <a:r>
              <a:rPr lang="en-US" dirty="0" smtClean="0"/>
              <a:t>   7 </a:t>
            </a:r>
            <a:r>
              <a:rPr lang="en-US" dirty="0"/>
              <a:t>-  (-3)  +  (-2) - 4 =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exponent</a:t>
            </a:r>
            <a:r>
              <a:rPr lang="en-US" dirty="0"/>
              <a:t> of a number says how many times to use that number </a:t>
            </a:r>
            <a:r>
              <a:rPr lang="en-US" dirty="0" smtClean="0"/>
              <a:t>in </a:t>
            </a:r>
            <a:r>
              <a:rPr lang="en-US" dirty="0"/>
              <a:t>multiplication. It is written as a small number to the right and above the base </a:t>
            </a:r>
            <a:r>
              <a:rPr lang="en-US" dirty="0" smtClean="0"/>
              <a:t>number. ( </a:t>
            </a:r>
            <a:r>
              <a:rPr lang="en-US" sz="3200" dirty="0" smtClean="0"/>
              <a:t>X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)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Examples:  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8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		19</a:t>
            </a:r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			93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		</a:t>
            </a:r>
            <a:endParaRPr lang="en-US" sz="3200" baseline="30000" dirty="0"/>
          </a:p>
          <a:p>
            <a:pPr marL="457200" lvl="1" indent="0">
              <a:buNone/>
            </a:pPr>
            <a:r>
              <a:rPr lang="en-US" sz="2600" dirty="0" smtClean="0"/>
              <a:t>8×8= 64		19×19×19=6,859	93x93= 8,649</a:t>
            </a:r>
          </a:p>
          <a:p>
            <a:pPr marL="457200" lvl="1" indent="0">
              <a:buNone/>
            </a:pPr>
            <a:r>
              <a:rPr lang="en-US" sz="3200" dirty="0" smtClean="0"/>
              <a:t>8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≠16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51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 Practice:  SQUARING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baseline="30000" dirty="0" smtClean="0"/>
              <a:t>2</a:t>
            </a:r>
            <a:r>
              <a:rPr lang="en-US" dirty="0" smtClean="0"/>
              <a:t> = 		[50x50]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Type the base #; then use the X</a:t>
            </a:r>
            <a:r>
              <a:rPr lang="en-US" baseline="30000" dirty="0" smtClean="0"/>
              <a:t>2</a:t>
            </a:r>
            <a:r>
              <a:rPr lang="en-US" dirty="0" smtClean="0"/>
              <a:t> key to add the exponent value- Enter</a:t>
            </a:r>
          </a:p>
          <a:p>
            <a:pPr marL="0" indent="0">
              <a:buNone/>
            </a:pPr>
            <a:r>
              <a:rPr lang="en-US" dirty="0" smtClean="0"/>
              <a:t>Try:		18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31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baseline="30000" dirty="0"/>
              <a:t>	</a:t>
            </a:r>
            <a:r>
              <a:rPr lang="en-US" baseline="30000" dirty="0" smtClean="0"/>
              <a:t>	</a:t>
            </a:r>
            <a:r>
              <a:rPr lang="en-US" dirty="0" smtClean="0"/>
              <a:t>55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		63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7" y="1601369"/>
            <a:ext cx="339576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828800" y="3657600"/>
            <a:ext cx="2895600" cy="1295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Exponents:  Cubes and other powers!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 the base # value, then push the ˄ key to enter the value for the power.</a:t>
            </a:r>
          </a:p>
          <a:p>
            <a:pPr marL="0" indent="0">
              <a:buNone/>
            </a:pPr>
            <a:r>
              <a:rPr lang="en-US" dirty="0" smtClean="0"/>
              <a:t>Try:		8</a:t>
            </a:r>
            <a:r>
              <a:rPr lang="en-US" baseline="30000" dirty="0" smtClean="0"/>
              <a:t>3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6</a:t>
            </a:r>
            <a:r>
              <a:rPr lang="en-US" baseline="30000" dirty="0" smtClean="0"/>
              <a:t>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2</a:t>
            </a:r>
            <a:r>
              <a:rPr lang="en-US" baseline="30000" dirty="0" smtClean="0"/>
              <a:t>6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14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pPr marL="0" indent="0">
              <a:buNone/>
            </a:pPr>
            <a:r>
              <a:rPr lang="en-US" baseline="30000" dirty="0" smtClean="0"/>
              <a:t>		</a:t>
            </a:r>
            <a:r>
              <a:rPr lang="en-US" dirty="0" smtClean="0"/>
              <a:t>24</a:t>
            </a:r>
            <a:r>
              <a:rPr lang="en-US" baseline="30000" dirty="0" smtClean="0"/>
              <a:t>3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7" y="1601369"/>
            <a:ext cx="339576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752600" y="2438400"/>
            <a:ext cx="3276600" cy="22098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5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Exponents         Square Roots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= 5×5 = 25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Exponent: A </a:t>
            </a:r>
            <a:r>
              <a:rPr lang="en-US" dirty="0"/>
              <a:t>number placed above and to the right of another number to show that it has been raised to a power. </a:t>
            </a:r>
            <a:r>
              <a:rPr lang="en-US" dirty="0" smtClean="0"/>
              <a:t>This shows you how many times the base # is multiplied by ITSELF.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𝟐𝟓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= 5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 square root is the OPPOSITE of a number with an exponent, or a number raised to a power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You need to find what # multiplied by itself equals the value inside the bracket.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3172" t="-1213" r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52994"/>
            <a:ext cx="533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Squares: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US" sz="3800" dirty="0" smtClean="0"/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US" sz="3800" dirty="0" smtClean="0"/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16</m:t>
                          </m:r>
                        </m:e>
                      </m:rad>
                    </m:oMath>
                  </m:oMathPara>
                </a14:m>
                <a:endParaRPr lang="en-US" sz="3800" dirty="0" smtClean="0"/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en-US" sz="3800" dirty="0" smtClean="0"/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36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would you estimate to be the square root of 35?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35</m:t>
                        </m:r>
                      </m:e>
                    </m:rad>
                  </m:oMath>
                </a14:m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Is 64 a perfect square?  Why or Why not?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3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 and Square Root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To find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77</m:t>
                        </m:r>
                      </m:e>
                    </m:rad>
                  </m:oMath>
                </a14:m>
                <a:r>
                  <a:rPr lang="en-US" dirty="0" smtClean="0"/>
                  <a:t>, hit the </a:t>
                </a:r>
                <a:r>
                  <a:rPr lang="en-US" b="1" dirty="0">
                    <a:solidFill>
                      <a:srgbClr val="92D050"/>
                    </a:solidFill>
                  </a:rPr>
                  <a:t>2</a:t>
                </a:r>
                <a:r>
                  <a:rPr lang="en-US" b="1" baseline="30000" dirty="0">
                    <a:solidFill>
                      <a:srgbClr val="92D050"/>
                    </a:solidFill>
                  </a:rPr>
                  <a:t>nd</a:t>
                </a:r>
                <a:r>
                  <a:rPr lang="en-US" dirty="0" smtClean="0"/>
                  <a:t> key then the 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en-US" dirty="0" smtClean="0"/>
                  <a:t> key, type the 77, then hit ENTER.  </a:t>
                </a:r>
              </a:p>
              <a:p>
                <a:r>
                  <a:rPr lang="en-US" dirty="0" smtClean="0"/>
                  <a:t>You MAY need to hit the   key to view the decimal value.  </a:t>
                </a:r>
                <a:endParaRPr lang="en-US" dirty="0"/>
              </a:p>
              <a:p>
                <a:r>
                  <a:rPr lang="en-US" dirty="0" smtClean="0"/>
                  <a:t>Try these: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150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2719" t="-1348" r="-8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7" y="1601369"/>
            <a:ext cx="339576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7921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57200" y="3505200"/>
            <a:ext cx="11430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Square Root: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99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SOLVED = 9.949874371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092325"/>
          </a:xfrm>
        </p:spPr>
        <p:txBody>
          <a:bodyPr/>
          <a:lstStyle/>
          <a:p>
            <a:r>
              <a:rPr lang="en-US" dirty="0" smtClean="0"/>
              <a:t>Some math problems will need you to calculate a solution to the value in the square root bracket.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SIMPLIFIED = 3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𝟏𝟏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 rotWithShape="1">
                <a:blip r:embed="rId3"/>
                <a:stretch>
                  <a:fillRect l="-2413" b="-2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174875"/>
                <a:ext cx="4041775" cy="254952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Other algebra problems may require you to use a simplified value for square root.</a:t>
                </a:r>
              </a:p>
              <a:p>
                <a:r>
                  <a:rPr lang="en-US" dirty="0" smtClean="0"/>
                  <a:t>With the problem above-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99</m:t>
                        </m:r>
                      </m:e>
                    </m:ra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9×11 </m:t>
                        </m:r>
                      </m:e>
                    </m:rad>
                  </m:oMath>
                </a14:m>
                <a:r>
                  <a:rPr lang="en-US" dirty="0" smtClean="0"/>
                  <a:t> = </a:t>
                </a:r>
                <a:r>
                  <a:rPr lang="en-US" dirty="0"/>
                  <a:t>3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𝟏𝟏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174875"/>
                <a:ext cx="4041775" cy="2549525"/>
              </a:xfrm>
              <a:blipFill rotWithShape="1">
                <a:blip r:embed="rId4"/>
                <a:stretch>
                  <a:fillRect l="-2112" t="-1914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14400" y="5257800"/>
            <a:ext cx="7391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 may need to toggle with the          key to view these different forms of answer for a square root problem!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38600" y="54102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6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Simplifying Works….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9×4</m:t>
                        </m:r>
                      </m:e>
                    </m:rad>
                  </m:oMath>
                </a14:m>
                <a:r>
                  <a:rPr lang="en-US" dirty="0" smtClean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36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36</m:t>
                        </m:r>
                      </m:e>
                    </m:rad>
                  </m:oMath>
                </a14:m>
                <a:r>
                  <a:rPr lang="en-US" dirty="0" smtClean="0"/>
                  <a:t> = 6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 ×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dirty="0" smtClean="0"/>
                  <a:t> = 3 × 2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 × </a:t>
                </a:r>
                <a:r>
                  <a:rPr lang="en-US" dirty="0" smtClean="0"/>
                  <a:t>2 = 6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3172" t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6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613</Words>
  <Application>Microsoft Office PowerPoint</Application>
  <PresentationFormat>On-screen Show (4:3)</PresentationFormat>
  <Paragraphs>147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Office Theme</vt:lpstr>
      <vt:lpstr>GED MATH BASICS:  TI-30XS Part 2</vt:lpstr>
      <vt:lpstr>Exponents</vt:lpstr>
      <vt:lpstr>Exponent Practice:  SQUARING2</vt:lpstr>
      <vt:lpstr>Exponents:  Cubes and other powers!</vt:lpstr>
      <vt:lpstr>Exponents         Square Roots</vt:lpstr>
      <vt:lpstr>Perfect Squares:  </vt:lpstr>
      <vt:lpstr>Calculator and Square Root</vt:lpstr>
      <vt:lpstr>Square Root:  √99</vt:lpstr>
      <vt:lpstr>Why Simplifying Works….</vt:lpstr>
      <vt:lpstr>Simplify vs Solve</vt:lpstr>
      <vt:lpstr>Quiz on Integers!  Without the calculator!</vt:lpstr>
      <vt:lpstr>Quiz on Integers!</vt:lpstr>
      <vt:lpstr>Integers / Negative Values</vt:lpstr>
      <vt:lpstr>Integer Addition and Subtraction</vt:lpstr>
      <vt:lpstr>-5 + 8 - 2 + -4 -9 +1</vt:lpstr>
      <vt:lpstr>Integer Multiplication &amp; Division</vt:lpstr>
      <vt:lpstr>Slowly, Carefully….</vt:lpstr>
      <vt:lpstr>More Practice…</vt:lpstr>
    </vt:vector>
  </TitlesOfParts>
  <Company>WI Dept of Corrections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Koenig, Lori A</dc:creator>
  <cp:lastModifiedBy>Jodi</cp:lastModifiedBy>
  <cp:revision>51</cp:revision>
  <dcterms:created xsi:type="dcterms:W3CDTF">2017-12-27T13:49:23Z</dcterms:created>
  <dcterms:modified xsi:type="dcterms:W3CDTF">2023-09-13T01:15:54Z</dcterms:modified>
</cp:coreProperties>
</file>