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7" r:id="rId4"/>
    <p:sldId id="259" r:id="rId5"/>
    <p:sldId id="260" r:id="rId6"/>
    <p:sldId id="258" r:id="rId7"/>
    <p:sldId id="257" r:id="rId8"/>
    <p:sldId id="262" r:id="rId9"/>
    <p:sldId id="263" r:id="rId10"/>
    <p:sldId id="272" r:id="rId11"/>
    <p:sldId id="264" r:id="rId12"/>
    <p:sldId id="266" r:id="rId13"/>
    <p:sldId id="265" r:id="rId14"/>
    <p:sldId id="268" r:id="rId15"/>
    <p:sldId id="289" r:id="rId16"/>
    <p:sldId id="26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5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4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8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6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antic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GED MATH BASICS:  TI-30XS</a:t>
            </a:r>
            <a:br>
              <a:rPr lang="en-US" dirty="0" smtClean="0"/>
            </a:br>
            <a:r>
              <a:rPr lang="en-US" dirty="0" smtClean="0"/>
              <a:t>Start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Decimal / Fraction / </a:t>
            </a:r>
            <a:r>
              <a:rPr lang="en-US" dirty="0" smtClean="0"/>
              <a:t>Percent</a:t>
            </a:r>
          </a:p>
          <a:p>
            <a:r>
              <a:rPr lang="en-US" dirty="0" smtClean="0"/>
              <a:t>Converting Fractions</a:t>
            </a:r>
          </a:p>
        </p:txBody>
      </p:sp>
      <p:sp>
        <p:nvSpPr>
          <p:cNvPr id="4" name="Rectangle 3"/>
          <p:cNvSpPr/>
          <p:nvPr/>
        </p:nvSpPr>
        <p:spPr>
          <a:xfrm rot="20772345">
            <a:off x="5831281" y="5410200"/>
            <a:ext cx="2492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By L. Koenig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8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 of a Number/</a:t>
            </a:r>
            <a:br>
              <a:rPr lang="en-US" dirty="0" smtClean="0"/>
            </a:br>
            <a:r>
              <a:rPr lang="en-US" dirty="0" smtClean="0"/>
              <a:t> Fractions Equal to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ln>
                <a:solidFill>
                  <a:srgbClr val="00B050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ANY whole number </a:t>
                </a:r>
                <a:r>
                  <a:rPr lang="en-US" dirty="0" smtClean="0"/>
                  <a:t>can </a:t>
                </a:r>
                <a:r>
                  <a:rPr lang="en-US" dirty="0" smtClean="0"/>
                  <a:t>be made into a fraction by putting that number over 1!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132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132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18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56" t="-107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267200" cy="4525963"/>
              </a:xfrm>
              <a:ln>
                <a:solidFill>
                  <a:srgbClr val="00B050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There are a </a:t>
                </a:r>
                <a:r>
                  <a:rPr lang="en-US" i="1" dirty="0" smtClean="0"/>
                  <a:t>bazillion </a:t>
                </a:r>
                <a:r>
                  <a:rPr lang="en-US" dirty="0" smtClean="0"/>
                  <a:t>different ways to write a fraction that is equal to 1:  Any number </a:t>
                </a:r>
                <a:r>
                  <a:rPr lang="en-US" b="1" dirty="0" smtClean="0"/>
                  <a:t>(EXCEPT ZERO) </a:t>
                </a:r>
                <a:r>
                  <a:rPr lang="en-US" dirty="0" smtClean="0"/>
                  <a:t>over </a:t>
                </a:r>
                <a:r>
                  <a:rPr lang="en-US" dirty="0" smtClean="0"/>
                  <a:t>itself is equal to 1!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132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132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n-US" dirty="0" smtClean="0"/>
                  <a:t>1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 smtClean="0"/>
                  <a:t> =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3.5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3.5</m:t>
                        </m:r>
                      </m:den>
                    </m:f>
                  </m:oMath>
                </a14:m>
                <a:r>
                  <a:rPr lang="en-US" dirty="0" smtClean="0"/>
                  <a:t> = 1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/>
                  <a:t> = 1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267200" cy="4525963"/>
              </a:xfrm>
              <a:blipFill rotWithShape="0">
                <a:blip r:embed="rId3"/>
                <a:stretch>
                  <a:fillRect l="-2137" t="-1075" r="-370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0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Fractions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22612947"/>
                  </p:ext>
                </p:extLst>
              </p:nvPr>
            </p:nvGraphicFramePr>
            <p:xfrm>
              <a:off x="457200" y="1295402"/>
              <a:ext cx="8229600" cy="5333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459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REGULAR FRACTIONS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IMPROPER FRACTIONS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MIXED</a:t>
                          </a:r>
                          <a:r>
                            <a:rPr lang="en-US" baseline="0" dirty="0" smtClean="0"/>
                            <a:t> NUMBERS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510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8174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#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𝑣𝑎𝑙𝑢𝑒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𝑠𝑚𝑎𝑙𝑙𝑒𝑟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#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𝑣𝑎𝑙𝑢𝑒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𝑙𝑎𝑟𝑔𝑒𝑟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#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𝑣𝑎𝑙𝑢𝑒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𝑙𝑎𝑟𝑔𝑒𝑟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#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𝑣𝑎𝑙𝑢𝑒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𝑠𝑚𝑎𝑙𝑙𝑒𝑟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 A whole #</a:t>
                          </a:r>
                          <a:r>
                            <a:rPr lang="en-US" sz="2000" baseline="0" dirty="0" smtClean="0"/>
                            <a:t> Plus a Fraction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59014"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459014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Calculator Steps:</a:t>
                          </a:r>
                          <a:r>
                            <a:rPr lang="en-US" sz="2000" b="1" baseline="0" dirty="0" smtClean="0"/>
                            <a:t>  </a:t>
                          </a:r>
                          <a:endParaRPr lang="en-US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1697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Use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 smtClean="0"/>
                            <a:t> key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 Use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 smtClean="0"/>
                            <a:t> key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 Use </a:t>
                          </a:r>
                          <a:r>
                            <a:rPr lang="en-US" sz="3200" b="1" dirty="0" smtClean="0">
                              <a:solidFill>
                                <a:srgbClr val="92D050"/>
                              </a:solidFill>
                            </a:rPr>
                            <a:t>2</a:t>
                          </a:r>
                          <a:r>
                            <a:rPr lang="en-US" sz="3200" b="1" baseline="30000" dirty="0" smtClean="0">
                              <a:solidFill>
                                <a:srgbClr val="92D050"/>
                              </a:solidFill>
                            </a:rPr>
                            <a:t>nd</a:t>
                          </a:r>
                          <a:r>
                            <a:rPr lang="en-US" sz="2000" dirty="0" smtClean="0"/>
                            <a:t> key then </a:t>
                          </a:r>
                          <a:r>
                            <a:rPr lang="en-US" sz="2800" b="1" dirty="0" smtClean="0">
                              <a:solidFill>
                                <a:srgbClr val="92D050"/>
                              </a:solidFill>
                            </a:rPr>
                            <a:t>U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>
                              <a:solidFill>
                                <a:srgbClr val="92D050"/>
                              </a:solidFill>
                            </a:rPr>
                            <a:t>  </a:t>
                          </a:r>
                          <a:endParaRPr lang="en-US" sz="2000" b="1" dirty="0"/>
                        </a:p>
                      </a:txBody>
                      <a:tcPr/>
                    </a:tc>
                  </a:tr>
                  <a:tr h="459014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459014"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Try These Out: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534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22612947"/>
                  </p:ext>
                </p:extLst>
              </p:nvPr>
            </p:nvGraphicFramePr>
            <p:xfrm>
              <a:off x="457200" y="1295402"/>
              <a:ext cx="8229600" cy="5333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459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REGULAR FRACTIONS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IMPROPER FRACTIONS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MIXED</a:t>
                          </a:r>
                          <a:r>
                            <a:rPr lang="en-US" baseline="0" dirty="0" smtClean="0"/>
                            <a:t> NUMBERS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510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4" t="-64516" r="-201111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44" t="-64516" r="-101111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4" t="-64516" r="-1111" b="-550000"/>
                          </a:stretch>
                        </a:blipFill>
                      </a:tcPr>
                    </a:tc>
                  </a:tr>
                  <a:tr h="817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4" t="-152239" r="-201111" b="-4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44" t="-152239" r="-101111" b="-4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 A whole #</a:t>
                          </a:r>
                          <a:r>
                            <a:rPr lang="en-US" sz="2000" baseline="0" dirty="0" smtClean="0"/>
                            <a:t> Plus a Fraction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59014"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459014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Calculator Steps:</a:t>
                          </a:r>
                          <a:r>
                            <a:rPr lang="en-US" sz="2000" b="1" baseline="0" dirty="0" smtClean="0"/>
                            <a:t>  </a:t>
                          </a:r>
                          <a:endParaRPr lang="en-US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169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4" t="-417949" r="-201111" b="-239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44" t="-417949" r="-101111" b="-239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4" t="-417949" r="-1111" b="-239316"/>
                          </a:stretch>
                        </a:blipFill>
                      </a:tcPr>
                    </a:tc>
                  </a:tr>
                  <a:tr h="459014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459014"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Try These Out: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534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4" t="-610484" r="-201111" b="-4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44" t="-610484" r="-101111" b="-4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4" t="-610484" r="-1111" b="-40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14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Improper Fraction     Mixed Number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1816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Study the fraction keys in the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row down on your </a:t>
                </a:r>
                <a:r>
                  <a:rPr lang="en-US" dirty="0" smtClean="0"/>
                  <a:t>TI30XS</a:t>
                </a:r>
                <a:r>
                  <a:rPr lang="en-US" dirty="0" smtClean="0"/>
                  <a:t>.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You </a:t>
                </a:r>
                <a:r>
                  <a:rPr lang="en-US" dirty="0" smtClean="0"/>
                  <a:t>will use the </a:t>
                </a:r>
                <a:r>
                  <a:rPr lang="en-US" dirty="0" smtClean="0"/>
                  <a:t>[2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] </a:t>
                </a:r>
                <a:r>
                  <a:rPr lang="en-US" dirty="0" smtClean="0"/>
                  <a:t>function </a:t>
                </a:r>
                <a:r>
                  <a:rPr lang="en-US" dirty="0" smtClean="0"/>
                  <a:t>with 2 of these fraction keys.</a:t>
                </a:r>
              </a:p>
              <a:p>
                <a:endParaRPr lang="en-US" dirty="0"/>
              </a:p>
              <a:p>
                <a:r>
                  <a:rPr lang="en-US" dirty="0" smtClean="0"/>
                  <a:t>Type in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  Hit </a:t>
                </a:r>
                <a:r>
                  <a:rPr lang="en-US" sz="3600" b="1" dirty="0" smtClean="0">
                    <a:solidFill>
                      <a:srgbClr val="92D050"/>
                    </a:solidFill>
                  </a:rPr>
                  <a:t>2</a:t>
                </a:r>
                <a:r>
                  <a:rPr lang="en-US" sz="3600" b="1" baseline="30000" dirty="0" smtClean="0">
                    <a:solidFill>
                      <a:srgbClr val="92D050"/>
                    </a:solidFill>
                  </a:rPr>
                  <a:t>nd</a:t>
                </a:r>
                <a:r>
                  <a:rPr lang="en-US" sz="3600" b="1" dirty="0" smtClean="0">
                    <a:solidFill>
                      <a:srgbClr val="92D050"/>
                    </a:solidFill>
                  </a:rPr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92D050"/>
                    </a:solidFill>
                  </a:rPr>
                  <a:t>       U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92D050"/>
                    </a:solidFill>
                  </a:rPr>
                  <a:t>  </a:t>
                </a:r>
                <a:r>
                  <a:rPr lang="en-US" dirty="0" smtClean="0"/>
                  <a:t>then enter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You should see 18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as the Mixed </a:t>
                </a:r>
                <a:r>
                  <a:rPr lang="en-US" dirty="0" smtClean="0"/>
                  <a:t>Number </a:t>
                </a:r>
                <a:r>
                  <a:rPr lang="en-US" dirty="0" smtClean="0"/>
                  <a:t>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 the same way,  you can enter a mixed # and convert it to an improper fraction using the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button and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b="1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       U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92D05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92D050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92D050"/>
                    </a:solidFill>
                  </a:rPr>
                  <a:t> </a:t>
                </a:r>
                <a:r>
                  <a:rPr lang="en-US" dirty="0" smtClean="0"/>
                  <a:t>key.	Try converting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/>
                  <a:t> to improper fraction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181600"/>
              </a:xfrm>
              <a:blipFill rotWithShape="0">
                <a:blip r:embed="rId2"/>
                <a:stretch>
                  <a:fillRect l="-1357" t="-1882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648200" y="9144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38700" y="3352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43000" y="57912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 couple of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+ 11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</a:p>
              <a:p>
                <a:endParaRPr lang="en-US" dirty="0"/>
              </a:p>
              <a:p>
                <a:r>
                  <a:rPr lang="en-US" dirty="0" smtClean="0"/>
                  <a:t>25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 - </a:t>
                </a:r>
                <a:r>
                  <a:rPr lang="en-US" dirty="0" smtClean="0"/>
                  <a:t>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/>
                  <a:t>  *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 smtClean="0"/>
                  <a:t> ÷ </a:t>
                </a:r>
                <a:r>
                  <a:rPr lang="en-US" dirty="0" smtClean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0">
                <a:blip r:embed="rId2"/>
                <a:stretch>
                  <a:fillRect l="-1704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2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Explained with Examples…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Watch </a:t>
            </a:r>
            <a:r>
              <a:rPr lang="en-US" dirty="0" smtClean="0"/>
              <a:t>the MATH ANTICS videos on percent!  </a:t>
            </a:r>
          </a:p>
          <a:p>
            <a:r>
              <a:rPr lang="en-US" dirty="0" smtClean="0"/>
              <a:t>A percent is a portion of something out of 100 parts.  </a:t>
            </a:r>
          </a:p>
          <a:p>
            <a:pPr lvl="1"/>
            <a:r>
              <a:rPr lang="en-US" dirty="0" smtClean="0">
                <a:cs typeface="Arabic Typesetting" panose="03020402040406030203" pitchFamily="66" charset="-78"/>
              </a:rPr>
              <a:t>Of the people in America who are struck by lightning each year, 9% will die.  This </a:t>
            </a:r>
            <a:r>
              <a:rPr lang="en-US" dirty="0" smtClean="0">
                <a:cs typeface="Arabic Typesetting" panose="03020402040406030203" pitchFamily="66" charset="-78"/>
              </a:rPr>
              <a:t>means: </a:t>
            </a:r>
            <a:r>
              <a:rPr lang="en-US" dirty="0" smtClean="0">
                <a:cs typeface="Arabic Typesetting" panose="03020402040406030203" pitchFamily="66" charset="-78"/>
              </a:rPr>
              <a:t>out of every 100 people who are hit by lightning, 9 of them will die and 91 will NOT. </a:t>
            </a:r>
          </a:p>
          <a:p>
            <a:pPr lvl="1"/>
            <a:r>
              <a:rPr lang="en-US" dirty="0" smtClean="0">
                <a:cs typeface="Arabic Typesetting" panose="03020402040406030203" pitchFamily="66" charset="-78"/>
              </a:rPr>
              <a:t>A COACH purse is now on sale, 20% </a:t>
            </a:r>
            <a:r>
              <a:rPr lang="en-US" dirty="0" smtClean="0">
                <a:cs typeface="Arabic Typesetting" panose="03020402040406030203" pitchFamily="66" charset="-78"/>
              </a:rPr>
              <a:t>off with </a:t>
            </a:r>
            <a:r>
              <a:rPr lang="en-US" dirty="0" smtClean="0">
                <a:cs typeface="Arabic Typesetting" panose="03020402040406030203" pitchFamily="66" charset="-78"/>
              </a:rPr>
              <a:t>a regular price of $100.00.  </a:t>
            </a:r>
          </a:p>
          <a:p>
            <a:pPr marL="457200" lvl="1" indent="0">
              <a:buNone/>
            </a:pPr>
            <a:r>
              <a:rPr lang="en-US" dirty="0" smtClean="0">
                <a:cs typeface="Arabic Typesetting" panose="03020402040406030203" pitchFamily="66" charset="-78"/>
              </a:rPr>
              <a:t>	The full price of the </a:t>
            </a:r>
            <a:r>
              <a:rPr lang="en-US" dirty="0" smtClean="0">
                <a:cs typeface="Arabic Typesetting" panose="03020402040406030203" pitchFamily="66" charset="-78"/>
              </a:rPr>
              <a:t>purse = </a:t>
            </a:r>
            <a:r>
              <a:rPr lang="en-US" dirty="0" smtClean="0">
                <a:cs typeface="Arabic Typesetting" panose="03020402040406030203" pitchFamily="66" charset="-78"/>
              </a:rPr>
              <a:t>$</a:t>
            </a:r>
            <a:r>
              <a:rPr lang="en-US" dirty="0" smtClean="0">
                <a:cs typeface="Arabic Typesetting" panose="03020402040406030203" pitchFamily="66" charset="-78"/>
              </a:rPr>
              <a:t>100 = </a:t>
            </a:r>
            <a:r>
              <a:rPr lang="en-US" dirty="0" smtClean="0">
                <a:cs typeface="Arabic Typesetting" panose="03020402040406030203" pitchFamily="66" charset="-78"/>
              </a:rPr>
              <a:t>100%</a:t>
            </a:r>
          </a:p>
          <a:p>
            <a:pPr marL="457200" lvl="1" indent="0">
              <a:buNone/>
            </a:pPr>
            <a:r>
              <a:rPr lang="en-US" dirty="0" smtClean="0">
                <a:cs typeface="Arabic Typesetting" panose="03020402040406030203" pitchFamily="66" charset="-78"/>
              </a:rPr>
              <a:t>	The discount price off the purse is $100 x 20% = $20</a:t>
            </a:r>
          </a:p>
          <a:p>
            <a:pPr marL="457200" lvl="1" indent="0">
              <a:buNone/>
            </a:pPr>
            <a:r>
              <a:rPr lang="en-US" dirty="0" smtClean="0">
                <a:cs typeface="Arabic Typesetting" panose="03020402040406030203" pitchFamily="66" charset="-78"/>
              </a:rPr>
              <a:t>	The payment price for the purse is $100 x 80% = $80</a:t>
            </a:r>
          </a:p>
        </p:txBody>
      </p:sp>
    </p:spTree>
    <p:extLst>
      <p:ext uri="{BB962C8B-B14F-4D97-AF65-F5344CB8AC3E}">
        <p14:creationId xmlns:p14="http://schemas.microsoft.com/office/powerpoint/2010/main" val="28156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Keys…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1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17526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2</a:t>
            </a:r>
            <a:r>
              <a:rPr lang="en-US" sz="3600" b="1" baseline="30000" dirty="0" smtClean="0">
                <a:solidFill>
                  <a:srgbClr val="92D050"/>
                </a:solidFill>
              </a:rPr>
              <a:t>nd</a:t>
            </a:r>
          </a:p>
          <a:p>
            <a:endParaRPr lang="en-US" sz="3600" b="1" baseline="30000" dirty="0" smtClean="0">
              <a:solidFill>
                <a:srgbClr val="92D050"/>
              </a:solidFill>
            </a:endParaRPr>
          </a:p>
          <a:p>
            <a:r>
              <a:rPr lang="en-US" sz="3600" b="1" baseline="30000" dirty="0" smtClean="0">
                <a:solidFill>
                  <a:srgbClr val="92D050"/>
                </a:solidFill>
              </a:rPr>
              <a:t>%</a:t>
            </a:r>
          </a:p>
          <a:p>
            <a:r>
              <a:rPr lang="en-US" sz="3600" b="1" baseline="30000" dirty="0" smtClean="0">
                <a:solidFill>
                  <a:srgbClr val="92D050"/>
                </a:solidFill>
              </a:rPr>
              <a:t>˃ %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0000" y="2133600"/>
            <a:ext cx="28194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572000" y="2857500"/>
            <a:ext cx="20574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53000" y="3352800"/>
            <a:ext cx="16764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4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Keys… </a:t>
            </a:r>
            <a:r>
              <a:rPr lang="en-US" b="1" dirty="0" smtClean="0">
                <a:solidFill>
                  <a:srgbClr val="92D050"/>
                </a:solidFill>
              </a:rPr>
              <a:t>%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92D050"/>
                </a:solidFill>
              </a:rPr>
              <a:t>˃%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are working 5% in  your math problem, key in the 5, then hit </a:t>
            </a:r>
            <a:r>
              <a:rPr lang="en-US" b="1" dirty="0" smtClean="0">
                <a:solidFill>
                  <a:srgbClr val="92D050"/>
                </a:solidFill>
              </a:rPr>
              <a:t>2</a:t>
            </a:r>
            <a:r>
              <a:rPr lang="en-US" b="1" baseline="30000" dirty="0" smtClean="0">
                <a:solidFill>
                  <a:srgbClr val="92D050"/>
                </a:solidFill>
              </a:rPr>
              <a:t>nd</a:t>
            </a:r>
            <a:r>
              <a:rPr lang="en-US" dirty="0" smtClean="0"/>
              <a:t>, and then the </a:t>
            </a:r>
            <a:r>
              <a:rPr lang="en-US" sz="4000" b="1" dirty="0" smtClean="0">
                <a:solidFill>
                  <a:srgbClr val="92D050"/>
                </a:solidFill>
              </a:rPr>
              <a:t>%</a:t>
            </a:r>
            <a:r>
              <a:rPr lang="en-US" dirty="0" smtClean="0"/>
              <a:t> key.</a:t>
            </a:r>
          </a:p>
          <a:p>
            <a:r>
              <a:rPr lang="en-US" dirty="0" smtClean="0"/>
              <a:t>You try:  412 x 8</a:t>
            </a:r>
            <a:r>
              <a:rPr lang="en-US" sz="3600" b="1" dirty="0" smtClean="0">
                <a:solidFill>
                  <a:srgbClr val="92D050"/>
                </a:solidFill>
              </a:rPr>
              <a:t>%</a:t>
            </a:r>
            <a:r>
              <a:rPr lang="en-US" dirty="0" smtClean="0"/>
              <a:t> = </a:t>
            </a:r>
          </a:p>
          <a:p>
            <a:endParaRPr lang="en-US" dirty="0"/>
          </a:p>
          <a:p>
            <a:r>
              <a:rPr lang="en-US" dirty="0" smtClean="0"/>
              <a:t>If your problem asks for a percent as your answer, take your value, then hit </a:t>
            </a:r>
            <a:r>
              <a:rPr lang="en-US" b="1" dirty="0" smtClean="0">
                <a:solidFill>
                  <a:srgbClr val="92D050"/>
                </a:solidFill>
              </a:rPr>
              <a:t>2</a:t>
            </a:r>
            <a:r>
              <a:rPr lang="en-US" b="1" baseline="30000" dirty="0" smtClean="0">
                <a:solidFill>
                  <a:srgbClr val="92D050"/>
                </a:solidFill>
              </a:rPr>
              <a:t>nd</a:t>
            </a:r>
            <a:r>
              <a:rPr lang="en-US" dirty="0" smtClean="0"/>
              <a:t>, and then the </a:t>
            </a:r>
            <a:r>
              <a:rPr lang="en-US" b="1" dirty="0">
                <a:solidFill>
                  <a:srgbClr val="92D050"/>
                </a:solidFill>
              </a:rPr>
              <a:t>˃</a:t>
            </a:r>
            <a:r>
              <a:rPr lang="en-US" b="1" dirty="0" smtClean="0">
                <a:solidFill>
                  <a:srgbClr val="92D050"/>
                </a:solidFill>
              </a:rPr>
              <a:t>% </a:t>
            </a:r>
            <a:r>
              <a:rPr lang="en-US" dirty="0" smtClean="0"/>
              <a:t>key,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and enter.</a:t>
            </a:r>
          </a:p>
          <a:p>
            <a:r>
              <a:rPr lang="en-US" dirty="0" smtClean="0"/>
              <a:t>You try:  4.56 is what as a percent?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it Step by Step…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Percent problems can be very difficult to figure out- you need good problem solving skills and a little knowledge of Algebra doesn’t hurt.</a:t>
            </a:r>
          </a:p>
          <a:p>
            <a:r>
              <a:rPr lang="en-US" dirty="0" smtClean="0"/>
              <a:t>Work through the Math Antics videos on percent.</a:t>
            </a:r>
          </a:p>
          <a:p>
            <a:r>
              <a:rPr lang="en-US" dirty="0" smtClean="0"/>
              <a:t>Try these:</a:t>
            </a:r>
          </a:p>
          <a:p>
            <a:pPr marL="0" indent="0">
              <a:buNone/>
            </a:pPr>
            <a:r>
              <a:rPr lang="en-US" dirty="0" smtClean="0"/>
              <a:t>88 × 22% =				157 × 1.75% =</a:t>
            </a:r>
          </a:p>
          <a:p>
            <a:pPr marL="0" indent="0">
              <a:buNone/>
            </a:pPr>
            <a:r>
              <a:rPr lang="en-US" dirty="0" smtClean="0"/>
              <a:t>903 x 2% = 			43 x 17% =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Format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EVERY decimal number can be converted to a fraction!</a:t>
                </a:r>
              </a:p>
              <a:p>
                <a:r>
                  <a:rPr lang="en-US" dirty="0" smtClean="0"/>
                  <a:t>EVERY fraction number can be converted to a decimal!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You know this one: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=  .5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610716"/>
                  </p:ext>
                </p:extLst>
              </p:nvPr>
            </p:nvGraphicFramePr>
            <p:xfrm>
              <a:off x="5791200" y="4267200"/>
              <a:ext cx="1600200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</a:tblGrid>
                  <a:tr h="73497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 *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= 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60422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 * .5 = 2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610716"/>
                  </p:ext>
                </p:extLst>
              </p:nvPr>
            </p:nvGraphicFramePr>
            <p:xfrm>
              <a:off x="5791200" y="4267200"/>
              <a:ext cx="1600200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</a:tblGrid>
                  <a:tr h="7349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b="-80992"/>
                          </a:stretch>
                        </a:blipFill>
                      </a:tcPr>
                    </a:tc>
                  </a:tr>
                  <a:tr h="560422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4 * .5 = 2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95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Point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24000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57200" y="4191000"/>
            <a:ext cx="1752600" cy="1524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15240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Separates the whole number values from the </a:t>
            </a:r>
            <a:r>
              <a:rPr lang="en-US" dirty="0" err="1" smtClean="0"/>
              <a:t>tenTHS</a:t>
            </a:r>
            <a:r>
              <a:rPr lang="en-US" dirty="0" smtClean="0"/>
              <a:t>, </a:t>
            </a:r>
            <a:r>
              <a:rPr lang="en-US" dirty="0" err="1" smtClean="0"/>
              <a:t>hundreTHS</a:t>
            </a:r>
            <a:r>
              <a:rPr lang="en-US" dirty="0" smtClean="0"/>
              <a:t>, and even smaller numbers.</a:t>
            </a:r>
          </a:p>
          <a:p>
            <a:endParaRPr lang="en-US" dirty="0"/>
          </a:p>
          <a:p>
            <a:r>
              <a:rPr lang="en-US" dirty="0" smtClean="0"/>
              <a:t>Review Place Value or watch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 </a:t>
            </a:r>
            <a:r>
              <a:rPr lang="en-US" dirty="0" smtClean="0"/>
              <a:t>Math Antics video on it to learn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Decimal to Fraction:  </a:t>
            </a:r>
            <a:br>
              <a:rPr lang="en-US" dirty="0" smtClean="0"/>
            </a:br>
            <a:r>
              <a:rPr lang="en-US" dirty="0" smtClean="0"/>
              <a:t>Know your Place Value!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607835"/>
              </p:ext>
            </p:extLst>
          </p:nvPr>
        </p:nvGraphicFramePr>
        <p:xfrm>
          <a:off x="1279071" y="1428524"/>
          <a:ext cx="6705600" cy="1524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,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,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millions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hundred-thousands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ten-thousands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thousands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hundreds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ones 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(decimal point)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</a:t>
                      </a: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hundred</a:t>
                      </a: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thousand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ths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3810307"/>
                  </p:ext>
                </p:extLst>
              </p:nvPr>
            </p:nvGraphicFramePr>
            <p:xfrm>
              <a:off x="838201" y="3124200"/>
              <a:ext cx="7848599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39984"/>
                    <a:gridCol w="3608615"/>
                  </a:tblGrid>
                  <a:tr h="874456"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Take the decimal,</a:t>
                          </a:r>
                          <a:r>
                            <a:rPr lang="en-US" baseline="0" dirty="0" smtClean="0"/>
                            <a:t> use the place value to set up a simple fraction.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82832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.5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       </a:t>
                          </a:r>
                          <a:r>
                            <a:rPr lang="en-US" sz="1600" dirty="0" smtClean="0"/>
                            <a:t>[5 is in the tenths place]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.9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   </a:t>
                          </a:r>
                          <a:r>
                            <a:rPr lang="en-US" sz="1600" dirty="0" smtClean="0"/>
                            <a:t>[9 is in the tenths place]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82832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.44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44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.56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56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82170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.123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123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.397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397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3810307"/>
                  </p:ext>
                </p:extLst>
              </p:nvPr>
            </p:nvGraphicFramePr>
            <p:xfrm>
              <a:off x="838201" y="3124200"/>
              <a:ext cx="7848599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39984"/>
                    <a:gridCol w="3608615"/>
                  </a:tblGrid>
                  <a:tr h="874456"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Take the decimal,</a:t>
                          </a:r>
                          <a:r>
                            <a:rPr lang="en-US" baseline="0" dirty="0" smtClean="0"/>
                            <a:t> use the place value to set up a simple fraction.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8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4" t="-109559" r="-85776" b="-2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736" t="-109559" r="-845" b="-200735"/>
                          </a:stretch>
                        </a:blipFill>
                      </a:tcPr>
                    </a:tc>
                  </a:tr>
                  <a:tr h="8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4" t="-209559" r="-85776" b="-1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736" t="-209559" r="-845" b="-100735"/>
                          </a:stretch>
                        </a:blipFill>
                      </a:tcPr>
                    </a:tc>
                  </a:tr>
                  <a:tr h="821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4" t="-311852" r="-85776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736" t="-311852" r="-845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563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Calculator to convert Decimal to Fraction!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in the decimal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Hit the double arrow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Hit enter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You Try:  </a:t>
            </a:r>
          </a:p>
          <a:p>
            <a:pPr marL="0" indent="0">
              <a:buNone/>
            </a:pPr>
            <a:r>
              <a:rPr lang="en-US" dirty="0" smtClean="0"/>
              <a:t>.877</a:t>
            </a:r>
          </a:p>
          <a:p>
            <a:pPr marL="0" indent="0">
              <a:buNone/>
            </a:pPr>
            <a:r>
              <a:rPr lang="en-US" dirty="0" smtClean="0"/>
              <a:t>.91</a:t>
            </a:r>
          </a:p>
          <a:p>
            <a:pPr marL="0" indent="0">
              <a:buNone/>
            </a:pPr>
            <a:r>
              <a:rPr lang="en-US" dirty="0" smtClean="0"/>
              <a:t>.3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24200" y="2362200"/>
            <a:ext cx="1981200" cy="3124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Reducing of Fractions is AUTOMATIC </a:t>
            </a:r>
            <a:br>
              <a:rPr lang="en-US" sz="3600" dirty="0" smtClean="0"/>
            </a:br>
            <a:r>
              <a:rPr lang="en-US" sz="3600" dirty="0" smtClean="0"/>
              <a:t>with the TI-30XS!!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Enter .496  and you will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dirty="0" smtClean="0"/>
                  <a:t> see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496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dirty="0" smtClean="0"/>
                  <a:t>  you will get the REDUCED #value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 smtClean="0"/>
                  <a:t> !!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Try These: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80992"/>
              </p:ext>
            </p:extLst>
          </p:nvPr>
        </p:nvGraphicFramePr>
        <p:xfrm>
          <a:off x="2514600" y="3322003"/>
          <a:ext cx="61722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61714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.48 =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.12=</a:t>
                      </a:r>
                      <a:endParaRPr lang="en-US" sz="4000" dirty="0"/>
                    </a:p>
                  </a:txBody>
                  <a:tcPr/>
                </a:tc>
              </a:tr>
              <a:tr h="61714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.22 =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.248 =</a:t>
                      </a:r>
                      <a:endParaRPr lang="en-US" sz="4000" dirty="0"/>
                    </a:p>
                  </a:txBody>
                  <a:tcPr/>
                </a:tc>
              </a:tr>
              <a:tr h="61714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.755 =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.465 =</a:t>
                      </a:r>
                      <a:endParaRPr lang="en-US" sz="4000" dirty="0"/>
                    </a:p>
                  </a:txBody>
                  <a:tcPr/>
                </a:tc>
              </a:tr>
              <a:tr h="61714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.292 =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.688 =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64886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[With the Calculator:  Insert decimal/ double arrow key/ enter]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Entering Fractions on the TI-30XS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6482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smtClean="0"/>
                  <a:t>Hit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key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Enter the TOP value of your fraction #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Use the navigation circle on the right to move to the bottom half of the fraction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Enter the bottom value for your fraction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Move to the RIGHT with the navigation circle (to move your cursor out of the fraction)</a:t>
                </a:r>
              </a:p>
              <a:p>
                <a:pPr marL="0" indent="0">
                  <a:buNone/>
                </a:pPr>
                <a:r>
                  <a:rPr lang="en-US" dirty="0" smtClean="0"/>
                  <a:t>You Try!  Enter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Now what happens when you hit the double arrow and then enter?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648200" cy="5029200"/>
              </a:xfrm>
              <a:blipFill rotWithShape="0">
                <a:blip r:embed="rId2"/>
                <a:stretch>
                  <a:fillRect l="-2097" t="-1697" r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43200" y="1828800"/>
            <a:ext cx="37338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733800" y="2819400"/>
            <a:ext cx="3657600" cy="7620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Practice!  Convert these fractions to decimals: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139139033"/>
                  </p:ext>
                </p:extLst>
              </p:nvPr>
            </p:nvGraphicFramePr>
            <p:xfrm>
              <a:off x="5943600" y="990600"/>
              <a:ext cx="2514600" cy="556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/>
                  </a:tblGrid>
                  <a:tr h="7988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𝟖𝟏</m:t>
                                    </m:r>
                                  </m:den>
                                </m:f>
                                <m:r>
                                  <a:rPr lang="en-US" b="1" i="0" smtClean="0">
                                    <a:latin typeface="Cambria Math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6325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=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329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249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919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=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31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646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=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310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=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7987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6379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=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7988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139139033"/>
                  </p:ext>
                </p:extLst>
              </p:nvPr>
            </p:nvGraphicFramePr>
            <p:xfrm>
              <a:off x="5943600" y="990600"/>
              <a:ext cx="2514600" cy="556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/>
                  </a:tblGrid>
                  <a:tr h="7988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63" b="-596183"/>
                          </a:stretch>
                        </a:blipFill>
                      </a:tcPr>
                    </a:tc>
                  </a:tr>
                  <a:tr h="632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26923" b="-650962"/>
                          </a:stretch>
                        </a:blipFill>
                      </a:tcPr>
                    </a:tc>
                  </a:tr>
                  <a:tr h="63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29126" b="-557282"/>
                          </a:stretch>
                        </a:blipFill>
                      </a:tcPr>
                    </a:tc>
                  </a:tr>
                  <a:tr h="631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25962" b="-451923"/>
                          </a:stretch>
                        </a:blipFill>
                      </a:tcPr>
                    </a:tc>
                  </a:tr>
                  <a:tr h="6310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30097" b="-356311"/>
                          </a:stretch>
                        </a:blipFill>
                      </a:tcPr>
                    </a:tc>
                  </a:tr>
                  <a:tr h="798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16794" b="-180153"/>
                          </a:stretch>
                        </a:blipFill>
                      </a:tcPr>
                    </a:tc>
                  </a:tr>
                  <a:tr h="6379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44762" b="-124762"/>
                          </a:stretch>
                        </a:blipFill>
                      </a:tcPr>
                    </a:tc>
                  </a:tr>
                  <a:tr h="7988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969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Improper fractions will convert to decimals too!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58</m:t>
                        </m:r>
                      </m:den>
                    </m:f>
                  </m:oMath>
                </a14:m>
                <a:r>
                  <a:rPr lang="en-US" dirty="0" smtClean="0"/>
                  <a:t> = 2.54545454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56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4800" y="5867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? What happens if you hit the double arrow key another time?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Numerator / Denominator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848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𝑛𝑢𝑚𝑒𝑟𝑎𝑡𝑜𝑟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𝑡𝑜𝑝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𝑣𝑎𝑙𝑢𝑒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𝑡h𝑒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𝑓𝑟𝑎𝑐𝑡𝑖𝑜𝑛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𝑏𝑜𝑡𝑡𝑜𝑚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𝑣𝑎𝑙𝑢𝑒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𝑡h𝑒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𝑓𝑟𝑎𝑐𝑡𝑖𝑜𝑛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848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39624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www.mathantics.com</a:t>
            </a:r>
            <a:endParaRPr lang="en-US" sz="2400" dirty="0" smtClean="0"/>
          </a:p>
          <a:p>
            <a:r>
              <a:rPr lang="en-US" sz="2400" dirty="0" smtClean="0"/>
              <a:t>Math Antics has several great videos to help you understand these math concepts.  </a:t>
            </a:r>
            <a:endParaRPr lang="en-US" sz="2400" dirty="0" smtClean="0"/>
          </a:p>
          <a:p>
            <a:r>
              <a:rPr lang="en-US" sz="2400" dirty="0" smtClean="0"/>
              <a:t>Watch </a:t>
            </a:r>
            <a:r>
              <a:rPr lang="en-US" sz="2400" dirty="0" smtClean="0"/>
              <a:t>their videos on fractions!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3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1143</TotalTime>
  <Words>635</Words>
  <Application>Microsoft Office PowerPoint</Application>
  <PresentationFormat>On-screen Show (4:3)</PresentationFormat>
  <Paragraphs>163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Arabic Typesetting</vt:lpstr>
      <vt:lpstr>Arial</vt:lpstr>
      <vt:lpstr>Calibri</vt:lpstr>
      <vt:lpstr>Cambria Math</vt:lpstr>
      <vt:lpstr>Office Theme</vt:lpstr>
      <vt:lpstr>GED MATH BASICS:  TI-30XS Start Here</vt:lpstr>
      <vt:lpstr>Number Format</vt:lpstr>
      <vt:lpstr>Decimal Point</vt:lpstr>
      <vt:lpstr>Decimal to Fraction:   Know your Place Value!</vt:lpstr>
      <vt:lpstr>Use the Calculator to convert Decimal to Fraction!</vt:lpstr>
      <vt:lpstr>Reducing of Fractions is AUTOMATIC  with the TI-30XS!!</vt:lpstr>
      <vt:lpstr>Entering Fractions on the TI-30XS</vt:lpstr>
      <vt:lpstr>Practice!  Convert these fractions to decimals:  </vt:lpstr>
      <vt:lpstr>Numerator / Denominator</vt:lpstr>
      <vt:lpstr>FRACTION of a Number/  Fractions Equal to 1</vt:lpstr>
      <vt:lpstr>All About Fractions</vt:lpstr>
      <vt:lpstr>Improper Fraction     Mixed Number</vt:lpstr>
      <vt:lpstr>Try a couple of problems</vt:lpstr>
      <vt:lpstr>PERCENT Explained with Examples…</vt:lpstr>
      <vt:lpstr>Percent Keys…</vt:lpstr>
      <vt:lpstr>Percent Keys… % and ˃%</vt:lpstr>
      <vt:lpstr>Take it Step by Step…</vt:lpstr>
    </vt:vector>
  </TitlesOfParts>
  <Company>WI Dept of Corrections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Koenig, Lori A</dc:creator>
  <cp:lastModifiedBy>Jodi</cp:lastModifiedBy>
  <cp:revision>52</cp:revision>
  <dcterms:created xsi:type="dcterms:W3CDTF">2017-12-27T13:49:23Z</dcterms:created>
  <dcterms:modified xsi:type="dcterms:W3CDTF">2023-09-13T01:09:16Z</dcterms:modified>
</cp:coreProperties>
</file>